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57"/>
  </p:notesMasterIdLst>
  <p:handoutMasterIdLst>
    <p:handoutMasterId r:id="rId58"/>
  </p:handoutMasterIdLst>
  <p:sldIdLst>
    <p:sldId id="332" r:id="rId2"/>
    <p:sldId id="339" r:id="rId3"/>
    <p:sldId id="361" r:id="rId4"/>
    <p:sldId id="358" r:id="rId5"/>
    <p:sldId id="342" r:id="rId6"/>
    <p:sldId id="360" r:id="rId7"/>
    <p:sldId id="347" r:id="rId8"/>
    <p:sldId id="352" r:id="rId9"/>
    <p:sldId id="353" r:id="rId10"/>
    <p:sldId id="354" r:id="rId11"/>
    <p:sldId id="359" r:id="rId12"/>
    <p:sldId id="348" r:id="rId13"/>
    <p:sldId id="355" r:id="rId14"/>
    <p:sldId id="356" r:id="rId15"/>
    <p:sldId id="357" r:id="rId16"/>
    <p:sldId id="340" r:id="rId17"/>
    <p:sldId id="362" r:id="rId18"/>
    <p:sldId id="363" r:id="rId19"/>
    <p:sldId id="364" r:id="rId20"/>
    <p:sldId id="365" r:id="rId21"/>
    <p:sldId id="366" r:id="rId22"/>
    <p:sldId id="367" r:id="rId23"/>
    <p:sldId id="351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78" r:id="rId35"/>
    <p:sldId id="379" r:id="rId36"/>
    <p:sldId id="380" r:id="rId37"/>
    <p:sldId id="381" r:id="rId38"/>
    <p:sldId id="382" r:id="rId39"/>
    <p:sldId id="383" r:id="rId40"/>
    <p:sldId id="384" r:id="rId41"/>
    <p:sldId id="385" r:id="rId42"/>
    <p:sldId id="387" r:id="rId43"/>
    <p:sldId id="386" r:id="rId44"/>
    <p:sldId id="388" r:id="rId45"/>
    <p:sldId id="389" r:id="rId46"/>
    <p:sldId id="390" r:id="rId47"/>
    <p:sldId id="391" r:id="rId48"/>
    <p:sldId id="392" r:id="rId49"/>
    <p:sldId id="393" r:id="rId50"/>
    <p:sldId id="396" r:id="rId51"/>
    <p:sldId id="395" r:id="rId52"/>
    <p:sldId id="394" r:id="rId53"/>
    <p:sldId id="397" r:id="rId54"/>
    <p:sldId id="398" r:id="rId55"/>
    <p:sldId id="320" r:id="rId56"/>
  </p:sldIdLst>
  <p:sldSz cx="9144000" cy="5143500" type="screen16x9"/>
  <p:notesSz cx="6858000" cy="9144000"/>
  <p:embeddedFontLst>
    <p:embeddedFont>
      <p:font typeface="Agrandir Grand Bold" panose="020B0604020202020204" charset="0"/>
      <p:regular r:id="rId59"/>
      <p:bold r:id="rId60"/>
      <p:italic r:id="rId61"/>
      <p:boldItalic r:id="rId62"/>
    </p:embeddedFont>
    <p:embeddedFont>
      <p:font typeface="Marcellus" panose="020B0604020202020204" charset="0"/>
      <p:regular r:id="rId63"/>
    </p:embeddedFont>
    <p:embeddedFont>
      <p:font typeface="Montserrat" panose="00000500000000000000" pitchFamily="2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D4"/>
    <a:srgbClr val="E5D5C3"/>
    <a:srgbClr val="FFF6F0"/>
    <a:srgbClr val="F2ECE7"/>
    <a:srgbClr val="F5DA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8A0BD3-D924-46ED-9647-03E2FC22C5DC}">
  <a:tblStyle styleId="{3C8A0BD3-D924-46ED-9647-03E2FC22C5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31" autoAdjust="0"/>
    <p:restoredTop sz="94671"/>
  </p:normalViewPr>
  <p:slideViewPr>
    <p:cSldViewPr snapToGrid="0">
      <p:cViewPr varScale="1">
        <p:scale>
          <a:sx n="112" d="100"/>
          <a:sy n="112" d="100"/>
        </p:scale>
        <p:origin x="108" y="3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30BD0A-9A04-FD9A-DB01-B79465508C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22FAB0-9458-70EE-3CF7-75CE45DBAC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6E9EAF-3934-7A48-A66A-14A4B05DA0D0}" type="datetimeFigureOut">
              <a:rPr lang="en-BD" smtClean="0"/>
              <a:t>05/19/2025</a:t>
            </a:fld>
            <a:endParaRPr lang="en-B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E8DDA-A6BF-9F79-A057-C6342745CB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6B5D5-9AAB-5FA3-F3D9-F78ADCD9F6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A8409C-0A1B-D641-8573-A91AD11C3F9A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9536653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9">
          <a:extLst>
            <a:ext uri="{FF2B5EF4-FFF2-40B4-BE49-F238E27FC236}">
              <a16:creationId xmlns:a16="http://schemas.microsoft.com/office/drawing/2014/main" id="{8F6611B5-21E8-E462-9862-3A43BE7D6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0" name="Google Shape;5380;p:notes">
            <a:extLst>
              <a:ext uri="{FF2B5EF4-FFF2-40B4-BE49-F238E27FC236}">
                <a16:creationId xmlns:a16="http://schemas.microsoft.com/office/drawing/2014/main" id="{1B782019-D8FC-C688-B85E-002171905A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1" name="Google Shape;5381;p:notes">
            <a:extLst>
              <a:ext uri="{FF2B5EF4-FFF2-40B4-BE49-F238E27FC236}">
                <a16:creationId xmlns:a16="http://schemas.microsoft.com/office/drawing/2014/main" id="{B4436119-A447-B04A-B7FE-23F3F55A77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9210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D082664A-BA0A-74C0-6217-C52818812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002358DE-0206-00F7-EC0C-AE82271FB5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C8F3AB53-D0DE-9325-41FC-AB83DEA958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647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>
          <a:extLst>
            <a:ext uri="{FF2B5EF4-FFF2-40B4-BE49-F238E27FC236}">
              <a16:creationId xmlns:a16="http://schemas.microsoft.com/office/drawing/2014/main" id="{6897E8D8-24D5-BB2C-EC1A-CB1A09489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ece08ab101_0_707:notes">
            <a:extLst>
              <a:ext uri="{FF2B5EF4-FFF2-40B4-BE49-F238E27FC236}">
                <a16:creationId xmlns:a16="http://schemas.microsoft.com/office/drawing/2014/main" id="{5D38B32C-D287-E4B2-AC89-75D60BCDBB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ece08ab101_0_707:notes">
            <a:extLst>
              <a:ext uri="{FF2B5EF4-FFF2-40B4-BE49-F238E27FC236}">
                <a16:creationId xmlns:a16="http://schemas.microsoft.com/office/drawing/2014/main" id="{FFB053AB-5D4D-3940-A48F-D306F8DD0E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417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3A10BDF1-9476-87AF-F355-FA3C54959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497CB3C9-89AE-A26A-2B0D-7F59AE720F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0BA84B23-A03C-4024-8036-C84435BE76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717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955F1D29-950D-6FA5-249F-2C8D1574A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CA7B636B-F139-D066-406D-DF153756B6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396941A3-DCB2-326D-9CDC-114948ACE4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135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BBA0A1CF-0F12-FEF7-9938-54B4D82B1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4A61FB49-9266-4812-57A8-15EDF89C37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23A0DCEB-3F51-67C5-ACC7-BCE3BEBD1D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321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E97F050D-4B3A-5327-ACB1-4D844C65E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D8499F62-54C5-A01A-9C00-AB8B06B5BB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9EC0C023-B8A1-D11D-AC8A-C763378E40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64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>
          <a:extLst>
            <a:ext uri="{FF2B5EF4-FFF2-40B4-BE49-F238E27FC236}">
              <a16:creationId xmlns:a16="http://schemas.microsoft.com/office/drawing/2014/main" id="{6595835B-8282-45DE-762F-7D07F186F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ece08ab101_0_707:notes">
            <a:extLst>
              <a:ext uri="{FF2B5EF4-FFF2-40B4-BE49-F238E27FC236}">
                <a16:creationId xmlns:a16="http://schemas.microsoft.com/office/drawing/2014/main" id="{C9057A26-799F-AABF-7AD6-D2F9279AB5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ece08ab101_0_707:notes">
            <a:extLst>
              <a:ext uri="{FF2B5EF4-FFF2-40B4-BE49-F238E27FC236}">
                <a16:creationId xmlns:a16="http://schemas.microsoft.com/office/drawing/2014/main" id="{68E117FC-D83C-2B3D-1C0A-CA11D07533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984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C5A5A6C1-CBA2-8067-9CB6-4D618E6D8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CE610E09-2CF4-B65E-9265-0A7B3C4A10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85DD1CD7-49DA-9265-B74A-C2AE08551B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446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DA2A9856-7B97-30A5-87AD-8D515433B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ACE40586-BFD0-A4A8-4EA9-41E99B715B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2AAD6585-55AC-217D-6069-4ED7D0AD0A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954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>
          <a:extLst>
            <a:ext uri="{FF2B5EF4-FFF2-40B4-BE49-F238E27FC236}">
              <a16:creationId xmlns:a16="http://schemas.microsoft.com/office/drawing/2014/main" id="{125E6CF5-2CCF-5835-74B1-2BC0E2B52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ece08ab101_0_707:notes">
            <a:extLst>
              <a:ext uri="{FF2B5EF4-FFF2-40B4-BE49-F238E27FC236}">
                <a16:creationId xmlns:a16="http://schemas.microsoft.com/office/drawing/2014/main" id="{E20A0DEF-4287-69C1-C470-AB33560E32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ece08ab101_0_707:notes">
            <a:extLst>
              <a:ext uri="{FF2B5EF4-FFF2-40B4-BE49-F238E27FC236}">
                <a16:creationId xmlns:a16="http://schemas.microsoft.com/office/drawing/2014/main" id="{439F6177-1209-0219-E9C6-BC09C9BFEB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440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>
          <a:extLst>
            <a:ext uri="{FF2B5EF4-FFF2-40B4-BE49-F238E27FC236}">
              <a16:creationId xmlns:a16="http://schemas.microsoft.com/office/drawing/2014/main" id="{77E0A103-0DB7-A326-4F20-9AE163F61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ece08ab101_0_707:notes">
            <a:extLst>
              <a:ext uri="{FF2B5EF4-FFF2-40B4-BE49-F238E27FC236}">
                <a16:creationId xmlns:a16="http://schemas.microsoft.com/office/drawing/2014/main" id="{B011555B-C909-373E-0256-F5AB7C2F86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ece08ab101_0_707:notes">
            <a:extLst>
              <a:ext uri="{FF2B5EF4-FFF2-40B4-BE49-F238E27FC236}">
                <a16:creationId xmlns:a16="http://schemas.microsoft.com/office/drawing/2014/main" id="{0E7E7A67-AA32-866C-5797-CA0FE99D6B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1107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828CE6FB-1AE6-9D23-DDF2-23C46B035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12F5A726-3756-4BD1-82AE-2D7CC82B89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60B831ED-C5F2-C990-CDD6-2798E13226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167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232A2BBB-44CF-3039-7416-C77B7E608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8EBDCC76-5C67-7836-9EEC-0CB4CFF658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3A39487E-1B19-E9FF-9D12-743D0DC902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262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>
          <a:extLst>
            <a:ext uri="{FF2B5EF4-FFF2-40B4-BE49-F238E27FC236}">
              <a16:creationId xmlns:a16="http://schemas.microsoft.com/office/drawing/2014/main" id="{D69097F4-C076-EC36-E508-CFEF86A78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ece08ab101_0_707:notes">
            <a:extLst>
              <a:ext uri="{FF2B5EF4-FFF2-40B4-BE49-F238E27FC236}">
                <a16:creationId xmlns:a16="http://schemas.microsoft.com/office/drawing/2014/main" id="{3880EECF-64AA-75CA-1D14-D3C3070A72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ece08ab101_0_707:notes">
            <a:extLst>
              <a:ext uri="{FF2B5EF4-FFF2-40B4-BE49-F238E27FC236}">
                <a16:creationId xmlns:a16="http://schemas.microsoft.com/office/drawing/2014/main" id="{AD250A19-46EC-4862-56C7-0805FE863B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723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263EA6CC-C695-49E9-1E2B-9B540A776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2CFBB289-7020-9A11-814F-4B9F10609A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37913DB8-3A1B-3796-E268-E1A1A7C143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404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364F6858-B433-7DEA-FE1E-A8D88512E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FA152651-086C-6976-B25E-4C08DF294B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6BA656EE-2017-9BEB-0047-6D010F7969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422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DF271125-7289-8232-157F-7BEE05F6A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79D2E1DD-40AF-570B-1992-326318825B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9AF45583-8387-F1BD-8036-E310678859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933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970B9B47-FB38-04FD-8EFB-E147B4357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CBE3FEB3-C337-D591-B6B5-D3B6227E63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CAA560C2-E5C6-F8A3-0D8C-3800F4F831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5767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3C518CC4-C748-E787-A210-616FE3E83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57FA5228-40D1-9ABB-B4E1-E921598E5F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A1922497-2B93-83BC-C28C-F48AF22E73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0352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60F47484-54A5-8233-4355-4E45C6B2E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C2BA1DA9-28B5-89B3-5E07-7C5EA6CFE8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7FB8D5E9-BD02-CADA-0BA7-0F554B51C9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2397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49CB4B98-766D-D3DE-67EE-A48C0CC5C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3A903457-A46F-B2A4-1C44-EE5B1EA270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EA6CBE95-7545-D7CA-9ED7-BFF9F468BF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454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>
          <a:extLst>
            <a:ext uri="{FF2B5EF4-FFF2-40B4-BE49-F238E27FC236}">
              <a16:creationId xmlns:a16="http://schemas.microsoft.com/office/drawing/2014/main" id="{E13C73D3-BDA0-D3F1-B93A-0ED28F0D7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ece08ab101_0_707:notes">
            <a:extLst>
              <a:ext uri="{FF2B5EF4-FFF2-40B4-BE49-F238E27FC236}">
                <a16:creationId xmlns:a16="http://schemas.microsoft.com/office/drawing/2014/main" id="{29AA7B3F-CC99-714F-8923-575EF0F3C4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ece08ab101_0_707:notes">
            <a:extLst>
              <a:ext uri="{FF2B5EF4-FFF2-40B4-BE49-F238E27FC236}">
                <a16:creationId xmlns:a16="http://schemas.microsoft.com/office/drawing/2014/main" id="{EF26F780-618A-783E-FD93-F1CF0F59A5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04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AB175E05-1CF0-8D22-42AA-039C1B855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A0306B86-41D2-410C-DA3C-0E72C46C88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E9849571-8D84-DF7C-8CFF-E7F2C1A6A2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9291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0069C1E0-36DD-36A6-FC07-D0F0182AD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7701A844-CC8C-D62B-8869-D8F5FEC753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BF46AD66-C672-DC3E-1DB6-8FC56BEB98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0743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>
          <a:extLst>
            <a:ext uri="{FF2B5EF4-FFF2-40B4-BE49-F238E27FC236}">
              <a16:creationId xmlns:a16="http://schemas.microsoft.com/office/drawing/2014/main" id="{65C7B11B-27B8-A5DF-7614-705EB5FE9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ece08ab101_0_707:notes">
            <a:extLst>
              <a:ext uri="{FF2B5EF4-FFF2-40B4-BE49-F238E27FC236}">
                <a16:creationId xmlns:a16="http://schemas.microsoft.com/office/drawing/2014/main" id="{649E31A8-7922-20D6-0251-40D3B622CC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ece08ab101_0_707:notes">
            <a:extLst>
              <a:ext uri="{FF2B5EF4-FFF2-40B4-BE49-F238E27FC236}">
                <a16:creationId xmlns:a16="http://schemas.microsoft.com/office/drawing/2014/main" id="{E2D51369-0C38-589D-15EE-9A432BA35D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3385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095E0493-D6FE-98BE-D049-A30E6B188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5E6F3169-563D-414E-2887-733A8ECF32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6F4B01E7-0F9C-8993-C68D-BDCD071741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6314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3AF8F8C2-0905-EA50-BDC2-21398D2D9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F81476F2-E77D-6863-9746-4A33B4ACCE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3D4EE28E-C4ED-2518-16B8-2F7F2427D2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749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5960DA94-09FD-C899-B167-EE1ADF4AF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0745985D-A43E-9543-552A-B03CA1486B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DB0F71BE-AB94-EA83-8E4B-14F53CFB0A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2193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55E7F1B1-C2A3-20F1-D5CF-608AE9AA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EE894CA7-1F14-59E5-5322-25A33B901A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41AE8CA4-3F7E-500A-79E0-3D2DA994D8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683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5BB26262-ACCD-100F-23DA-37B66F1B5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536071CA-9DCB-E535-4519-2B00A5029F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BB476B48-BC72-48C4-E634-151380D482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6959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1B35BD46-4E3C-A7DF-7F31-48E646339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C6A68CB6-3BB8-96C9-DB60-C6BBF9BC65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71740991-5587-1C02-F60A-3AD806D142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870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5E052676-7480-1083-86C9-45A634B5B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150D501F-7345-D4D9-062E-6D13CE5254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B52C2D12-CD96-3F60-EE10-DA69AC1D4C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341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>
          <a:extLst>
            <a:ext uri="{FF2B5EF4-FFF2-40B4-BE49-F238E27FC236}">
              <a16:creationId xmlns:a16="http://schemas.microsoft.com/office/drawing/2014/main" id="{64BA1533-551B-A0A7-A94D-314E03572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ece08ab101_0_707:notes">
            <a:extLst>
              <a:ext uri="{FF2B5EF4-FFF2-40B4-BE49-F238E27FC236}">
                <a16:creationId xmlns:a16="http://schemas.microsoft.com/office/drawing/2014/main" id="{D4271FAA-921F-0D5C-C63B-924E4D28F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ece08ab101_0_707:notes">
            <a:extLst>
              <a:ext uri="{FF2B5EF4-FFF2-40B4-BE49-F238E27FC236}">
                <a16:creationId xmlns:a16="http://schemas.microsoft.com/office/drawing/2014/main" id="{52A932EF-4511-AE00-6E7E-B33F5AB2A5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6642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>
          <a:extLst>
            <a:ext uri="{FF2B5EF4-FFF2-40B4-BE49-F238E27FC236}">
              <a16:creationId xmlns:a16="http://schemas.microsoft.com/office/drawing/2014/main" id="{5FF41920-5400-DBCD-E2F9-930A05ECE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ece08ab101_0_707:notes">
            <a:extLst>
              <a:ext uri="{FF2B5EF4-FFF2-40B4-BE49-F238E27FC236}">
                <a16:creationId xmlns:a16="http://schemas.microsoft.com/office/drawing/2014/main" id="{B01F3515-5938-6A6E-3838-52142602E1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ece08ab101_0_707:notes">
            <a:extLst>
              <a:ext uri="{FF2B5EF4-FFF2-40B4-BE49-F238E27FC236}">
                <a16:creationId xmlns:a16="http://schemas.microsoft.com/office/drawing/2014/main" id="{52CAA7B0-E2BD-8639-30E9-3EAF4FA5E7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0599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B031337F-9399-063B-29AA-9021935E4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B0D7CC30-0CA4-7403-7126-9D9E21EC2E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5A214FBC-9CA2-18ED-A02D-324B5458B1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6561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5EAFC281-2C3E-46CF-7F61-7CF43E331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1FA646DD-6017-EF09-B158-BDD53F1A1C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71672AB0-8BB1-D236-21DB-87C34519AB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2269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24C53461-E254-05A7-9B70-BCA06E882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F02C58A1-7F7D-5900-EBFD-E55D41A47B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65D39A76-5970-CBD5-433A-969A15E941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0548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18B6F3CF-67AB-499E-539B-A1A529563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EE1E03BF-46F4-7A71-0DED-AD52E8F8EC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E8EF7188-F048-CF42-D7A9-0BC5CD9759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4032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C2EF30B5-7D92-DBFD-C3E5-A6B44C05C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D981B8E7-25C1-A0A4-7429-002A9BB39A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F737D65A-BFFF-2D91-FDA7-8AE883CC2A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5527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69A79296-36CC-FB4A-D117-28D49EB03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38A40A2F-4BEA-CD03-D042-0F9BF7A91D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96F4033A-A6C9-1BD4-F3F3-85E5C05141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4211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A6CC0819-7501-5A16-2972-865E14F64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57AEAA1A-5CCC-4CE4-A16D-9E2CF802BD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3DF9C6A7-B856-41A3-EDE4-76F1733C93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0573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5A1ACCC9-B221-F5A2-D519-CF1A16C79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5CB1A9BD-6DC6-C4D9-8F4D-9F15B37C30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4E0D60A9-BC03-2489-F684-AD373C4753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1238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>
          <a:extLst>
            <a:ext uri="{FF2B5EF4-FFF2-40B4-BE49-F238E27FC236}">
              <a16:creationId xmlns:a16="http://schemas.microsoft.com/office/drawing/2014/main" id="{23742AD2-1B1E-C404-76AF-9994B9625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ece08ab101_0_707:notes">
            <a:extLst>
              <a:ext uri="{FF2B5EF4-FFF2-40B4-BE49-F238E27FC236}">
                <a16:creationId xmlns:a16="http://schemas.microsoft.com/office/drawing/2014/main" id="{EEC91188-A756-D77C-FF25-408A93C212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ece08ab101_0_707:notes">
            <a:extLst>
              <a:ext uri="{FF2B5EF4-FFF2-40B4-BE49-F238E27FC236}">
                <a16:creationId xmlns:a16="http://schemas.microsoft.com/office/drawing/2014/main" id="{9C840C8F-1D0E-F5B1-3890-D7975735FC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005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583B82AE-31C6-1051-402E-A146030A1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EC3C8C3F-1D35-CB1A-F41F-825A7F805F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4B7E89FD-6CB5-9F3F-5F39-3C8EB64F6A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4796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629967EC-5EA1-883A-EB99-317323A8B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1231B847-10E0-DB2F-5101-C423EAF2A8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51DBBBEC-C35C-6F83-FF35-9125AF2D8C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4329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>
          <a:extLst>
            <a:ext uri="{FF2B5EF4-FFF2-40B4-BE49-F238E27FC236}">
              <a16:creationId xmlns:a16="http://schemas.microsoft.com/office/drawing/2014/main" id="{2E4B4699-B7C0-8BCC-3D1E-AD32E11DC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ece08ab101_0_707:notes">
            <a:extLst>
              <a:ext uri="{FF2B5EF4-FFF2-40B4-BE49-F238E27FC236}">
                <a16:creationId xmlns:a16="http://schemas.microsoft.com/office/drawing/2014/main" id="{62854B3B-7BFB-B843-B58C-6640C9A957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ece08ab101_0_707:notes">
            <a:extLst>
              <a:ext uri="{FF2B5EF4-FFF2-40B4-BE49-F238E27FC236}">
                <a16:creationId xmlns:a16="http://schemas.microsoft.com/office/drawing/2014/main" id="{4B9A91CD-2FAD-8810-7D10-0E922EF30D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5442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76771C57-B167-2753-7615-AEE4A45B7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6E1DCC48-C7DA-C8D3-1B4F-36FDDC374A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214BA78F-EAC6-A6E2-3C9C-80693503A8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1877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B2912410-E245-A458-197E-AFBCB1604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D83C811C-466E-7739-3268-6E9BA54609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C16787CC-0CDD-B374-84F9-05FF7114C2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7543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2D76EA48-F905-59B5-065B-72130F440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F828FBE8-9AC6-390D-A5AE-C52B9B0D1B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8060448B-75FF-DCA6-7666-5A1FB70037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4131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ece08ab101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ece08ab101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753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>
          <a:extLst>
            <a:ext uri="{FF2B5EF4-FFF2-40B4-BE49-F238E27FC236}">
              <a16:creationId xmlns:a16="http://schemas.microsoft.com/office/drawing/2014/main" id="{6516CC9D-8856-D190-1C7C-D5D476F27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ece08ab101_0_707:notes">
            <a:extLst>
              <a:ext uri="{FF2B5EF4-FFF2-40B4-BE49-F238E27FC236}">
                <a16:creationId xmlns:a16="http://schemas.microsoft.com/office/drawing/2014/main" id="{B5B922C8-EF80-D7B7-9AF7-5913CF1653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ece08ab101_0_707:notes">
            <a:extLst>
              <a:ext uri="{FF2B5EF4-FFF2-40B4-BE49-F238E27FC236}">
                <a16:creationId xmlns:a16="http://schemas.microsoft.com/office/drawing/2014/main" id="{0C32A4B5-9F24-34E7-331D-E6EB1FBD81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327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C17A374F-5B45-CCD1-33C1-7CDB5C5BE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5DDC58CD-085E-A533-CD08-4CB861DC7E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48FB7D0B-8EEB-281F-DF9F-AFE320C3D1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536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DCC70416-4017-8644-2479-47E243168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734D696F-2DDE-8ED2-045A-533FF65D6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77E9D603-9D53-622B-8B2D-AA8F3D4B33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351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AA8BA2C9-138C-5B0B-0D9A-71046AFE0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F6FA7798-4E4B-5C00-62C7-F3C209E441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A7D23BFA-3CBB-797B-8041-E6DE3C8050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706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69700" y="1238675"/>
            <a:ext cx="5804400" cy="21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907963"/>
            <a:ext cx="4359000" cy="4095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1669800" y="826038"/>
            <a:ext cx="58044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435475" y="-2150298"/>
            <a:ext cx="10830409" cy="8806923"/>
            <a:chOff x="435475" y="-2150298"/>
            <a:chExt cx="10830409" cy="8806923"/>
          </a:xfrm>
        </p:grpSpPr>
        <p:grpSp>
          <p:nvGrpSpPr>
            <p:cNvPr id="13" name="Google Shape;13;p2"/>
            <p:cNvGrpSpPr/>
            <p:nvPr/>
          </p:nvGrpSpPr>
          <p:grpSpPr>
            <a:xfrm rot="-3684367">
              <a:off x="3251593" y="4411039"/>
              <a:ext cx="2180646" cy="1742523"/>
              <a:chOff x="1340325" y="4148525"/>
              <a:chExt cx="1340250" cy="1070975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" name="Google Shape;115;p2"/>
            <p:cNvGrpSpPr/>
            <p:nvPr/>
          </p:nvGrpSpPr>
          <p:grpSpPr>
            <a:xfrm rot="-4049286">
              <a:off x="9316161" y="2662425"/>
              <a:ext cx="882113" cy="2900621"/>
              <a:chOff x="6772950" y="1141500"/>
              <a:chExt cx="372575" cy="1225125"/>
            </a:xfrm>
          </p:grpSpPr>
          <p:sp>
            <p:nvSpPr>
              <p:cNvPr id="116" name="Google Shape;116;p2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avLst/>
                <a:gdLst/>
                <a:ahLst/>
                <a:cxnLst/>
                <a:rect l="l" t="t" r="r" b="b"/>
                <a:pathLst>
                  <a:path w="14903" h="49005" extrusionOk="0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24395" extrusionOk="0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16495" extrusionOk="0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4220" extrusionOk="0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269" extrusionOk="0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360" extrusionOk="0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532" extrusionOk="0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915" extrusionOk="0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227" extrusionOk="0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919" extrusionOk="0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594" extrusionOk="0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921" extrusionOk="0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319" extrusionOk="0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804" extrusionOk="0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04" extrusionOk="0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50" extrusionOk="0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785" extrusionOk="0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7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192" extrusionOk="0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906" extrusionOk="0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87" extrusionOk="0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077" extrusionOk="0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971" extrusionOk="0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70" extrusionOk="0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014" extrusionOk="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83" extrusionOk="0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23" extrusionOk="0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6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76" extrusionOk="0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82" extrusionOk="0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76" extrusionOk="0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" name="Google Shape;147;p2"/>
            <p:cNvGrpSpPr/>
            <p:nvPr/>
          </p:nvGrpSpPr>
          <p:grpSpPr>
            <a:xfrm rot="-3032343" flipH="1">
              <a:off x="1067701" y="-1907126"/>
              <a:ext cx="1805221" cy="2490012"/>
              <a:chOff x="2763875" y="3698500"/>
              <a:chExt cx="1288825" cy="1777825"/>
            </a:xfrm>
          </p:grpSpPr>
          <p:sp>
            <p:nvSpPr>
              <p:cNvPr id="148" name="Google Shape;148;p2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3" name="Google Shape;263;p2"/>
          <p:cNvGrpSpPr/>
          <p:nvPr/>
        </p:nvGrpSpPr>
        <p:grpSpPr>
          <a:xfrm>
            <a:off x="-333328" y="-1788950"/>
            <a:ext cx="9390803" cy="7939251"/>
            <a:chOff x="-333328" y="-1788950"/>
            <a:chExt cx="9390803" cy="7939251"/>
          </a:xfrm>
        </p:grpSpPr>
        <p:pic>
          <p:nvPicPr>
            <p:cNvPr id="264" name="Google Shape;264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3472336" y="-1788950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968584" flipH="1">
              <a:off x="6413667" y="2840827"/>
              <a:ext cx="1986340" cy="3011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415515">
              <a:off x="404516" y="2840819"/>
              <a:ext cx="1986338" cy="30115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"/>
          <p:cNvSpPr txBox="1">
            <a:spLocks noGrp="1"/>
          </p:cNvSpPr>
          <p:nvPr>
            <p:ph type="title"/>
          </p:nvPr>
        </p:nvSpPr>
        <p:spPr>
          <a:xfrm>
            <a:off x="881550" y="2570963"/>
            <a:ext cx="48945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9" name="Google Shape;269;p3"/>
          <p:cNvSpPr txBox="1">
            <a:spLocks noGrp="1"/>
          </p:cNvSpPr>
          <p:nvPr>
            <p:ph type="title" idx="2" hasCustomPrompt="1"/>
          </p:nvPr>
        </p:nvSpPr>
        <p:spPr>
          <a:xfrm>
            <a:off x="2381100" y="1221838"/>
            <a:ext cx="1895400" cy="9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0" name="Google Shape;270;p3"/>
          <p:cNvSpPr txBox="1">
            <a:spLocks noGrp="1"/>
          </p:cNvSpPr>
          <p:nvPr>
            <p:ph type="subTitle" idx="1"/>
          </p:nvPr>
        </p:nvSpPr>
        <p:spPr>
          <a:xfrm>
            <a:off x="1294650" y="3638150"/>
            <a:ext cx="40683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1" name="Google Shape;271;p3"/>
          <p:cNvGrpSpPr/>
          <p:nvPr/>
        </p:nvGrpSpPr>
        <p:grpSpPr>
          <a:xfrm>
            <a:off x="-482050" y="-865047"/>
            <a:ext cx="6850385" cy="7693572"/>
            <a:chOff x="-482050" y="-865047"/>
            <a:chExt cx="6850385" cy="7693572"/>
          </a:xfrm>
        </p:grpSpPr>
        <p:grpSp>
          <p:nvGrpSpPr>
            <p:cNvPr id="272" name="Google Shape;272;p3"/>
            <p:cNvGrpSpPr/>
            <p:nvPr/>
          </p:nvGrpSpPr>
          <p:grpSpPr>
            <a:xfrm rot="3317427">
              <a:off x="604890" y="3967042"/>
              <a:ext cx="956536" cy="3145513"/>
              <a:chOff x="6772950" y="1141500"/>
              <a:chExt cx="372575" cy="1225125"/>
            </a:xfrm>
          </p:grpSpPr>
          <p:sp>
            <p:nvSpPr>
              <p:cNvPr id="273" name="Google Shape;273;p3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avLst/>
                <a:gdLst/>
                <a:ahLst/>
                <a:cxnLst/>
                <a:rect l="l" t="t" r="r" b="b"/>
                <a:pathLst>
                  <a:path w="14903" h="49005" extrusionOk="0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24395" extrusionOk="0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16495" extrusionOk="0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4220" extrusionOk="0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269" extrusionOk="0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360" extrusionOk="0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532" extrusionOk="0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915" extrusionOk="0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227" extrusionOk="0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919" extrusionOk="0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594" extrusionOk="0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921" extrusionOk="0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319" extrusionOk="0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804" extrusionOk="0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04" extrusionOk="0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50" extrusionOk="0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785" extrusionOk="0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7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192" extrusionOk="0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906" extrusionOk="0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87" extrusionOk="0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077" extrusionOk="0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971" extrusionOk="0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70" extrusionOk="0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014" extrusionOk="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83" extrusionOk="0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23" extrusionOk="0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6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76" extrusionOk="0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82" extrusionOk="0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76" extrusionOk="0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4" name="Google Shape;304;p3"/>
            <p:cNvGrpSpPr/>
            <p:nvPr/>
          </p:nvGrpSpPr>
          <p:grpSpPr>
            <a:xfrm>
              <a:off x="10" y="-865047"/>
              <a:ext cx="1680886" cy="2318639"/>
              <a:chOff x="2763875" y="3698500"/>
              <a:chExt cx="1288825" cy="1777825"/>
            </a:xfrm>
          </p:grpSpPr>
          <p:sp>
            <p:nvSpPr>
              <p:cNvPr id="305" name="Google Shape;305;p3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" name="Google Shape;420;p3"/>
            <p:cNvGrpSpPr/>
            <p:nvPr/>
          </p:nvGrpSpPr>
          <p:grpSpPr>
            <a:xfrm rot="-4528178">
              <a:off x="4052456" y="-76764"/>
              <a:ext cx="2287943" cy="1828264"/>
              <a:chOff x="1340325" y="4148525"/>
              <a:chExt cx="1340250" cy="1070975"/>
            </a:xfrm>
          </p:grpSpPr>
          <p:sp>
            <p:nvSpPr>
              <p:cNvPr id="421" name="Google Shape;421;p3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_1_1_2_1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p22"/>
          <p:cNvSpPr txBox="1">
            <a:spLocks noGrp="1"/>
          </p:cNvSpPr>
          <p:nvPr>
            <p:ph type="body" idx="1"/>
          </p:nvPr>
        </p:nvSpPr>
        <p:spPr>
          <a:xfrm>
            <a:off x="4946716" y="2356500"/>
            <a:ext cx="3128100" cy="16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42" name="Google Shape;3442;p22"/>
          <p:cNvSpPr txBox="1">
            <a:spLocks noGrp="1"/>
          </p:cNvSpPr>
          <p:nvPr>
            <p:ph type="title"/>
          </p:nvPr>
        </p:nvSpPr>
        <p:spPr>
          <a:xfrm>
            <a:off x="4946725" y="1163700"/>
            <a:ext cx="3128100" cy="1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pic>
        <p:nvPicPr>
          <p:cNvPr id="3443" name="Google Shape;344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76625" y="2994900"/>
            <a:ext cx="1846950" cy="2800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4" name="Google Shape;3444;p22"/>
          <p:cNvGrpSpPr/>
          <p:nvPr/>
        </p:nvGrpSpPr>
        <p:grpSpPr>
          <a:xfrm>
            <a:off x="-558570" y="-1600139"/>
            <a:ext cx="10446749" cy="8077819"/>
            <a:chOff x="-558570" y="-1600139"/>
            <a:chExt cx="10446749" cy="8077819"/>
          </a:xfrm>
        </p:grpSpPr>
        <p:grpSp>
          <p:nvGrpSpPr>
            <p:cNvPr id="3445" name="Google Shape;3445;p22"/>
            <p:cNvGrpSpPr/>
            <p:nvPr/>
          </p:nvGrpSpPr>
          <p:grpSpPr>
            <a:xfrm rot="3045761" flipH="1">
              <a:off x="74122" y="-830585"/>
              <a:ext cx="1805277" cy="2490115"/>
              <a:chOff x="2763875" y="3698500"/>
              <a:chExt cx="1288825" cy="1777825"/>
            </a:xfrm>
          </p:grpSpPr>
          <p:sp>
            <p:nvSpPr>
              <p:cNvPr id="3446" name="Google Shape;3446;p22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22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22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22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22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22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22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22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22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22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22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22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22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22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22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22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22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22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22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22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22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22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22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22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22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22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22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22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22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22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22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22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22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22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22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22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22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22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22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22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22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22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22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22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22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22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22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22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22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22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22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22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22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22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22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22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22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22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22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22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22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22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22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22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22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22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22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22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22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22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22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22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22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22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22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22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22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22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22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22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22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22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22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22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22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22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22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22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22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22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22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22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22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22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22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22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22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22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22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22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22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22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22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22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22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22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22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22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22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22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22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22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22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22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22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61" name="Google Shape;3561;p22"/>
            <p:cNvGrpSpPr/>
            <p:nvPr/>
          </p:nvGrpSpPr>
          <p:grpSpPr>
            <a:xfrm rot="-6299958">
              <a:off x="2939999" y="4222023"/>
              <a:ext cx="2287889" cy="1828220"/>
              <a:chOff x="1340325" y="4148525"/>
              <a:chExt cx="1340250" cy="1070975"/>
            </a:xfrm>
          </p:grpSpPr>
          <p:sp>
            <p:nvSpPr>
              <p:cNvPr id="3562" name="Google Shape;3562;p22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22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22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22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22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22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22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22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22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22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22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22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22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22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22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22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22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22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22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22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22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22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22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22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22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22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22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22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22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22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22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22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22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22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22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22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22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22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22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22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22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22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22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22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22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22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22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22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22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22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22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22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22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3615;p22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22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22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22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22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22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22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22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22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22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22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22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22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22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22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22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22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22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3633;p22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4" name="Google Shape;3634;p22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22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22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22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22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22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22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22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22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22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22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22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22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22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22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22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22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22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22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22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22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22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22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22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22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22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22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22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22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63" name="Google Shape;3663;p22"/>
            <p:cNvGrpSpPr/>
            <p:nvPr/>
          </p:nvGrpSpPr>
          <p:grpSpPr>
            <a:xfrm rot="-2362395" flipH="1">
              <a:off x="7280067" y="-1081934"/>
              <a:ext cx="2287873" cy="1828207"/>
              <a:chOff x="1340325" y="4148525"/>
              <a:chExt cx="1340250" cy="1070975"/>
            </a:xfrm>
          </p:grpSpPr>
          <p:sp>
            <p:nvSpPr>
              <p:cNvPr id="3664" name="Google Shape;3664;p22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22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22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22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22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22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22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22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22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22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22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22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22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22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22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22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22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22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22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22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22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22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22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22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22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22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22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22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22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22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22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22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22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22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22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22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22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22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22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22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22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22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22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22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22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22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22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22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22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22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22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22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22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22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22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22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22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22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22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22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22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22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22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22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22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22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22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22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22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22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22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22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22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22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22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22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22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22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22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22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22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22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22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22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22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22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22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22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22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22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22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22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22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22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22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22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22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22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22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22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22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_1_1_1">
    <p:spTree>
      <p:nvGrpSpPr>
        <p:cNvPr id="1" name="Shape 4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5" name="Google Shape;4685;p28"/>
          <p:cNvSpPr txBox="1">
            <a:spLocks noGrp="1"/>
          </p:cNvSpPr>
          <p:nvPr>
            <p:ph type="title" hasCustomPrompt="1"/>
          </p:nvPr>
        </p:nvSpPr>
        <p:spPr>
          <a:xfrm>
            <a:off x="2212800" y="463788"/>
            <a:ext cx="47184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86" name="Google Shape;4686;p28"/>
          <p:cNvSpPr txBox="1">
            <a:spLocks noGrp="1"/>
          </p:cNvSpPr>
          <p:nvPr>
            <p:ph type="subTitle" idx="1"/>
          </p:nvPr>
        </p:nvSpPr>
        <p:spPr>
          <a:xfrm>
            <a:off x="2443275" y="1219475"/>
            <a:ext cx="4257600" cy="345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7" name="Google Shape;4687;p28"/>
          <p:cNvSpPr txBox="1">
            <a:spLocks noGrp="1"/>
          </p:cNvSpPr>
          <p:nvPr>
            <p:ph type="title" idx="2" hasCustomPrompt="1"/>
          </p:nvPr>
        </p:nvSpPr>
        <p:spPr>
          <a:xfrm>
            <a:off x="2212800" y="1919930"/>
            <a:ext cx="47184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88" name="Google Shape;4688;p28"/>
          <p:cNvSpPr txBox="1">
            <a:spLocks noGrp="1"/>
          </p:cNvSpPr>
          <p:nvPr>
            <p:ph type="subTitle" idx="3"/>
          </p:nvPr>
        </p:nvSpPr>
        <p:spPr>
          <a:xfrm>
            <a:off x="2443275" y="2675562"/>
            <a:ext cx="4257600" cy="345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9" name="Google Shape;4689;p28"/>
          <p:cNvSpPr txBox="1">
            <a:spLocks noGrp="1"/>
          </p:cNvSpPr>
          <p:nvPr>
            <p:ph type="title" idx="4" hasCustomPrompt="1"/>
          </p:nvPr>
        </p:nvSpPr>
        <p:spPr>
          <a:xfrm>
            <a:off x="2212800" y="3376085"/>
            <a:ext cx="47184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90" name="Google Shape;4690;p28"/>
          <p:cNvSpPr txBox="1">
            <a:spLocks noGrp="1"/>
          </p:cNvSpPr>
          <p:nvPr>
            <p:ph type="subTitle" idx="5"/>
          </p:nvPr>
        </p:nvSpPr>
        <p:spPr>
          <a:xfrm>
            <a:off x="2443275" y="4131701"/>
            <a:ext cx="4257600" cy="345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691" name="Google Shape;4691;p28"/>
          <p:cNvGrpSpPr/>
          <p:nvPr/>
        </p:nvGrpSpPr>
        <p:grpSpPr>
          <a:xfrm>
            <a:off x="-1068284" y="1024972"/>
            <a:ext cx="11056757" cy="3361133"/>
            <a:chOff x="-1068284" y="1024972"/>
            <a:chExt cx="11056757" cy="3361133"/>
          </a:xfrm>
        </p:grpSpPr>
        <p:grpSp>
          <p:nvGrpSpPr>
            <p:cNvPr id="4692" name="Google Shape;4692;p28"/>
            <p:cNvGrpSpPr/>
            <p:nvPr/>
          </p:nvGrpSpPr>
          <p:grpSpPr>
            <a:xfrm>
              <a:off x="-1068284" y="1024972"/>
              <a:ext cx="2287941" cy="1828261"/>
              <a:chOff x="1340325" y="4148525"/>
              <a:chExt cx="1340250" cy="1070975"/>
            </a:xfrm>
          </p:grpSpPr>
          <p:sp>
            <p:nvSpPr>
              <p:cNvPr id="4693" name="Google Shape;4693;p28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28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28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28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28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28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28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28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28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28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28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28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28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28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28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28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9" name="Google Shape;4709;p28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28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28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28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28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28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28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28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28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28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28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28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28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28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28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28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28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28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28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28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8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8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8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28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3" name="Google Shape;4733;p28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4" name="Google Shape;4734;p28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28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28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28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28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28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28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28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28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28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28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4745;p28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4746;p28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28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28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28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28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28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28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28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28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28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28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7" name="Google Shape;4757;p28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8" name="Google Shape;4758;p28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28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28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28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28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28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28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28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28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28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28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9" name="Google Shape;4769;p28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0" name="Google Shape;4770;p28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28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28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28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28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28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28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28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28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28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28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28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28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28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4" name="Google Shape;4784;p28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5" name="Google Shape;4785;p28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6" name="Google Shape;4786;p28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28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28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9" name="Google Shape;4789;p28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28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28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28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3" name="Google Shape;4793;p28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94" name="Google Shape;4794;p28"/>
            <p:cNvGrpSpPr/>
            <p:nvPr/>
          </p:nvGrpSpPr>
          <p:grpSpPr>
            <a:xfrm rot="-6299958">
              <a:off x="7665502" y="2130448"/>
              <a:ext cx="2287889" cy="1828220"/>
              <a:chOff x="1340325" y="4148525"/>
              <a:chExt cx="1340250" cy="1070975"/>
            </a:xfrm>
          </p:grpSpPr>
          <p:sp>
            <p:nvSpPr>
              <p:cNvPr id="4795" name="Google Shape;4795;p28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28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28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28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28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28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28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28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28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28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5" name="Google Shape;4805;p28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6" name="Google Shape;4806;p28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28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28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28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28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28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28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28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28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28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28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7" name="Google Shape;4817;p28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8" name="Google Shape;4818;p28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28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28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28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28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28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28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28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28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28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28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28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28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28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28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28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28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28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28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28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28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28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28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28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28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28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28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28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28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28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28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28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28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28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28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28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28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28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28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28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28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28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28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28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28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28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28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28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28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28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8" name="Google Shape;4868;p28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28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28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28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28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28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4" name="Google Shape;4874;p28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28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6" name="Google Shape;4876;p28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7" name="Google Shape;4877;p28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28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9" name="Google Shape;4879;p28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0" name="Google Shape;4880;p28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1" name="Google Shape;4881;p28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28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3" name="Google Shape;4883;p28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4" name="Google Shape;4884;p28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28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6" name="Google Shape;4886;p28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7" name="Google Shape;4887;p28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28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9" name="Google Shape;4889;p28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p28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28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2" name="Google Shape;4892;p28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3" name="Google Shape;4893;p28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4" name="Google Shape;4894;p28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5" name="Google Shape;4895;p28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spTree>
      <p:nvGrpSpPr>
        <p:cNvPr id="1" name="Shape 5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_1_1_1">
    <p:spTree>
      <p:nvGrpSpPr>
        <p:cNvPr id="1" name="Shape 5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oogle Shape;5122;p31"/>
          <p:cNvGrpSpPr/>
          <p:nvPr/>
        </p:nvGrpSpPr>
        <p:grpSpPr>
          <a:xfrm>
            <a:off x="67748" y="-489553"/>
            <a:ext cx="7883759" cy="7813846"/>
            <a:chOff x="67748" y="-489553"/>
            <a:chExt cx="7883759" cy="7813846"/>
          </a:xfrm>
        </p:grpSpPr>
        <p:grpSp>
          <p:nvGrpSpPr>
            <p:cNvPr id="5123" name="Google Shape;5123;p31"/>
            <p:cNvGrpSpPr/>
            <p:nvPr/>
          </p:nvGrpSpPr>
          <p:grpSpPr>
            <a:xfrm>
              <a:off x="6899838" y="3866133"/>
              <a:ext cx="1051667" cy="3458160"/>
              <a:chOff x="6772950" y="1141500"/>
              <a:chExt cx="372575" cy="1225125"/>
            </a:xfrm>
          </p:grpSpPr>
          <p:sp>
            <p:nvSpPr>
              <p:cNvPr id="5124" name="Google Shape;5124;p31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avLst/>
                <a:gdLst/>
                <a:ahLst/>
                <a:cxnLst/>
                <a:rect l="l" t="t" r="r" b="b"/>
                <a:pathLst>
                  <a:path w="14903" h="49005" extrusionOk="0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31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24395" extrusionOk="0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31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16495" extrusionOk="0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31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4220" extrusionOk="0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31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269" extrusionOk="0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31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360" extrusionOk="0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31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532" extrusionOk="0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31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915" extrusionOk="0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31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227" extrusionOk="0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31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919" extrusionOk="0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31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594" extrusionOk="0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31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921" extrusionOk="0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31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319" extrusionOk="0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31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804" extrusionOk="0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5138;p31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04" extrusionOk="0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31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50" extrusionOk="0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31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785" extrusionOk="0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31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7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31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192" extrusionOk="0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31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906" extrusionOk="0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31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87" extrusionOk="0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31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077" extrusionOk="0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31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971" extrusionOk="0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31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70" extrusionOk="0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31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014" extrusionOk="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31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83" extrusionOk="0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31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23" extrusionOk="0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31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6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31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76" extrusionOk="0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31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82" extrusionOk="0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31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76" extrusionOk="0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55" name="Google Shape;5155;p31"/>
            <p:cNvGrpSpPr/>
            <p:nvPr/>
          </p:nvGrpSpPr>
          <p:grpSpPr>
            <a:xfrm rot="10800000" flipH="1">
              <a:off x="67748" y="3072341"/>
              <a:ext cx="1805257" cy="2490022"/>
              <a:chOff x="2763875" y="3698500"/>
              <a:chExt cx="1288825" cy="1777825"/>
            </a:xfrm>
          </p:grpSpPr>
          <p:sp>
            <p:nvSpPr>
              <p:cNvPr id="5156" name="Google Shape;5156;p31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31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31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31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31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31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31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31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31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31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31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31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31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31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31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31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31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31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31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31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31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31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31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31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31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31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31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31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31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31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31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31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31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31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31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31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31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31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31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31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31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31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31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31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31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31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31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31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31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31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31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31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31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31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31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31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31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31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31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31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31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31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31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31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31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31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31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31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31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31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31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31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31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9" name="Google Shape;5229;p31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0" name="Google Shape;5230;p31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31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31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31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31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31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31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31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31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31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31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1" name="Google Shape;5241;p31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2" name="Google Shape;5242;p31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3" name="Google Shape;5243;p31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4" name="Google Shape;5244;p31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5" name="Google Shape;5245;p31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31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31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31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31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31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1" name="Google Shape;5251;p31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2" name="Google Shape;5252;p31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31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31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31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31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31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31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31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31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31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2" name="Google Shape;5262;p31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3" name="Google Shape;5263;p31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31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31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31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31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31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31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31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71" name="Google Shape;5271;p31"/>
            <p:cNvGrpSpPr/>
            <p:nvPr/>
          </p:nvGrpSpPr>
          <p:grpSpPr>
            <a:xfrm>
              <a:off x="5663566" y="-489553"/>
              <a:ext cx="2287941" cy="1828261"/>
              <a:chOff x="1340325" y="4148525"/>
              <a:chExt cx="1340250" cy="1070975"/>
            </a:xfrm>
          </p:grpSpPr>
          <p:sp>
            <p:nvSpPr>
              <p:cNvPr id="5272" name="Google Shape;5272;p31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31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4" name="Google Shape;5274;p31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31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31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31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31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31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31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31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31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31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31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31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31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31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31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31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31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p31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2" name="Google Shape;5292;p31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31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31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31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31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31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31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31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31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31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31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31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31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31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31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31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31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31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0" name="Google Shape;5310;p31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1" name="Google Shape;5311;p31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31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31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31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31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31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31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31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9" name="Google Shape;5319;p31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p31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1" name="Google Shape;5321;p31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2" name="Google Shape;5322;p31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3" name="Google Shape;5323;p31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4" name="Google Shape;5324;p31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5" name="Google Shape;5325;p31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p31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31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31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31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31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31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p31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31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31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31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31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31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31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31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31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31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31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31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31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31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31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31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31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31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31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31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31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31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31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31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31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31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31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31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31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31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31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31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31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31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31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31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31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31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31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31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31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9500" y="445025"/>
            <a:ext cx="770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9500" y="1152475"/>
            <a:ext cx="7704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2" r:id="rId3"/>
    <p:sldLayoutId id="2147483668" r:id="rId4"/>
    <p:sldLayoutId id="2147483674" r:id="rId5"/>
    <p:sldLayoutId id="2147483676" r:id="rId6"/>
    <p:sldLayoutId id="214748367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3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1.svg"/><Relationship Id="rId5" Type="http://schemas.openxmlformats.org/officeDocument/2006/relationships/image" Target="../media/image11.png"/><Relationship Id="rId10" Type="http://schemas.openxmlformats.org/officeDocument/2006/relationships/image" Target="../media/image40.pn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2">
          <a:extLst>
            <a:ext uri="{FF2B5EF4-FFF2-40B4-BE49-F238E27FC236}">
              <a16:creationId xmlns:a16="http://schemas.microsoft.com/office/drawing/2014/main" id="{EA051CC9-F3E2-B80C-26EF-0A2A74A25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1273;p54">
            <a:extLst>
              <a:ext uri="{FF2B5EF4-FFF2-40B4-BE49-F238E27FC236}">
                <a16:creationId xmlns:a16="http://schemas.microsoft.com/office/drawing/2014/main" id="{0FA84B00-2242-6D10-08C7-6B2102C5D59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553500">
            <a:off x="8275602" y="-155004"/>
            <a:ext cx="864652" cy="103756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41EC08C-7EB5-4C95-A49A-09FEFD9437FB}"/>
              </a:ext>
            </a:extLst>
          </p:cNvPr>
          <p:cNvSpPr/>
          <p:nvPr/>
        </p:nvSpPr>
        <p:spPr>
          <a:xfrm>
            <a:off x="6559697" y="2117979"/>
            <a:ext cx="2902272" cy="3285422"/>
          </a:xfrm>
          <a:prstGeom prst="rect">
            <a:avLst/>
          </a:prstGeom>
          <a:solidFill>
            <a:srgbClr val="FFF6F0"/>
          </a:solidFill>
          <a:ln>
            <a:solidFill>
              <a:srgbClr val="FFF6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DA0510-CC7C-2EEC-DA9B-3670862AF7F7}"/>
              </a:ext>
            </a:extLst>
          </p:cNvPr>
          <p:cNvSpPr/>
          <p:nvPr/>
        </p:nvSpPr>
        <p:spPr>
          <a:xfrm>
            <a:off x="266976" y="2983481"/>
            <a:ext cx="1902219" cy="2153345"/>
          </a:xfrm>
          <a:prstGeom prst="rect">
            <a:avLst/>
          </a:prstGeom>
          <a:solidFill>
            <a:srgbClr val="FFF6F0"/>
          </a:solidFill>
          <a:ln>
            <a:solidFill>
              <a:srgbClr val="FFF6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587;p38">
            <a:extLst>
              <a:ext uri="{FF2B5EF4-FFF2-40B4-BE49-F238E27FC236}">
                <a16:creationId xmlns:a16="http://schemas.microsoft.com/office/drawing/2014/main" id="{6ADB8303-CA64-C0CE-D3EC-24337C98E77E}"/>
              </a:ext>
            </a:extLst>
          </p:cNvPr>
          <p:cNvSpPr/>
          <p:nvPr/>
        </p:nvSpPr>
        <p:spPr>
          <a:xfrm rot="-5400000">
            <a:off x="3111321" y="-1547935"/>
            <a:ext cx="2456574" cy="707514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3" name="Google Shape;5383;p35">
            <a:extLst>
              <a:ext uri="{FF2B5EF4-FFF2-40B4-BE49-F238E27FC236}">
                <a16:creationId xmlns:a16="http://schemas.microsoft.com/office/drawing/2014/main" id="{69E25EF0-58E7-5D68-F865-461E8D3A80E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2618" y="805833"/>
            <a:ext cx="5675325" cy="21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990"/>
            </a:pPr>
            <a:r>
              <a:rPr lang="en-GB" sz="3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Self-Tracking and Everyday Interaction with Personal Intelligences</a:t>
            </a:r>
            <a:endParaRPr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84" name="Google Shape;5384;p35">
            <a:extLst>
              <a:ext uri="{FF2B5EF4-FFF2-40B4-BE49-F238E27FC236}">
                <a16:creationId xmlns:a16="http://schemas.microsoft.com/office/drawing/2014/main" id="{877BF590-D362-9A22-7B0A-3FA59F68F7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42166" y="376069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GB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Team Caffeine</a:t>
            </a:r>
          </a:p>
        </p:txBody>
      </p:sp>
      <p:cxnSp>
        <p:nvCxnSpPr>
          <p:cNvPr id="5386" name="Google Shape;5386;p35">
            <a:extLst>
              <a:ext uri="{FF2B5EF4-FFF2-40B4-BE49-F238E27FC236}">
                <a16:creationId xmlns:a16="http://schemas.microsoft.com/office/drawing/2014/main" id="{3C78D2CF-964B-BC32-EB57-EBEA748BF827}"/>
              </a:ext>
            </a:extLst>
          </p:cNvPr>
          <p:cNvCxnSpPr/>
          <p:nvPr/>
        </p:nvCxnSpPr>
        <p:spPr>
          <a:xfrm>
            <a:off x="3467146" y="3527943"/>
            <a:ext cx="1794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427F998-1E31-744D-1E5E-F1A236C4553F}"/>
              </a:ext>
            </a:extLst>
          </p:cNvPr>
          <p:cNvSpPr/>
          <p:nvPr/>
        </p:nvSpPr>
        <p:spPr>
          <a:xfrm>
            <a:off x="3413337" y="-58919"/>
            <a:ext cx="1902219" cy="794980"/>
          </a:xfrm>
          <a:prstGeom prst="rect">
            <a:avLst/>
          </a:prstGeom>
          <a:solidFill>
            <a:srgbClr val="FFF6F0"/>
          </a:solidFill>
          <a:ln>
            <a:solidFill>
              <a:srgbClr val="FFF6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</a:t>
            </a:r>
            <a:endParaRPr lang="en-US" dirty="0"/>
          </a:p>
        </p:txBody>
      </p:sp>
      <p:pic>
        <p:nvPicPr>
          <p:cNvPr id="25" name="Google Shape;1264;p54">
            <a:extLst>
              <a:ext uri="{FF2B5EF4-FFF2-40B4-BE49-F238E27FC236}">
                <a16:creationId xmlns:a16="http://schemas.microsoft.com/office/drawing/2014/main" id="{47F9D128-74B1-DBBD-5DAF-B3FF2F0E386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074739">
            <a:off x="95955" y="-80299"/>
            <a:ext cx="553465" cy="77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270;p54">
            <a:extLst>
              <a:ext uri="{FF2B5EF4-FFF2-40B4-BE49-F238E27FC236}">
                <a16:creationId xmlns:a16="http://schemas.microsoft.com/office/drawing/2014/main" id="{9B2AA186-8263-63D2-3A11-F1CD2C44077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9641" y="1911928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69;p54">
            <a:extLst>
              <a:ext uri="{FF2B5EF4-FFF2-40B4-BE49-F238E27FC236}">
                <a16:creationId xmlns:a16="http://schemas.microsoft.com/office/drawing/2014/main" id="{339C2C28-69E1-866C-AF2A-2742C86B234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2588" y="761353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5789;p60">
            <a:extLst>
              <a:ext uri="{FF2B5EF4-FFF2-40B4-BE49-F238E27FC236}">
                <a16:creationId xmlns:a16="http://schemas.microsoft.com/office/drawing/2014/main" id="{3676FA57-68D4-8668-3CE9-8F4CE6B1E68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4430123">
            <a:off x="4258858" y="238801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AF03F64-8C4F-E7AF-B768-A9CFF9237A86}"/>
              </a:ext>
            </a:extLst>
          </p:cNvPr>
          <p:cNvSpPr/>
          <p:nvPr/>
        </p:nvSpPr>
        <p:spPr>
          <a:xfrm>
            <a:off x="8435734" y="4476750"/>
            <a:ext cx="514350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7892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3" grpId="0"/>
      <p:bldP spid="5384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A8E3A810-1230-D985-801A-C5CA27DCC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A732BB67-1598-8B9D-9CD2-6FE704ADD114}"/>
              </a:ext>
            </a:extLst>
          </p:cNvPr>
          <p:cNvSpPr/>
          <p:nvPr/>
        </p:nvSpPr>
        <p:spPr>
          <a:xfrm rot="5400000">
            <a:off x="3945672" y="-2680534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B308B15B-0409-867C-CB48-94A04CAD7720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80DF6628-2B69-FBA9-7D35-4E471B83BDF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F2E79BE2-62D7-2FBE-47FF-715A7E793B0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2F90337B-E3AD-1302-D579-4933F86E251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89947" y="-500423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Low Fidelity Sketching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C2DA70B2-74CE-3DF1-464B-429DE108274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7AFB21D-835A-29B4-BD63-13EAB382766F}"/>
              </a:ext>
            </a:extLst>
          </p:cNvPr>
          <p:cNvSpPr/>
          <p:nvPr/>
        </p:nvSpPr>
        <p:spPr>
          <a:xfrm>
            <a:off x="8400516" y="4401196"/>
            <a:ext cx="743484" cy="618479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20EEAE-AD8C-D794-4C61-5A1FAFC40A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972" r="24575"/>
          <a:stretch/>
        </p:blipFill>
        <p:spPr>
          <a:xfrm>
            <a:off x="1094817" y="956803"/>
            <a:ext cx="2750792" cy="41302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8F4AC0-E037-BFB5-EE89-AA5AF7F072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895" t="7517" r="28055" b="7534"/>
          <a:stretch/>
        </p:blipFill>
        <p:spPr>
          <a:xfrm>
            <a:off x="5154019" y="956803"/>
            <a:ext cx="2750792" cy="41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3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>
          <a:extLst>
            <a:ext uri="{FF2B5EF4-FFF2-40B4-BE49-F238E27FC236}">
              <a16:creationId xmlns:a16="http://schemas.microsoft.com/office/drawing/2014/main" id="{8D1B93C2-DCDD-6AA0-2229-3A82DDA73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87;p38">
            <a:extLst>
              <a:ext uri="{FF2B5EF4-FFF2-40B4-BE49-F238E27FC236}">
                <a16:creationId xmlns:a16="http://schemas.microsoft.com/office/drawing/2014/main" id="{306EB54E-BDD7-907B-9013-A91B30997945}"/>
              </a:ext>
            </a:extLst>
          </p:cNvPr>
          <p:cNvSpPr/>
          <p:nvPr/>
        </p:nvSpPr>
        <p:spPr>
          <a:xfrm rot="-5400000">
            <a:off x="3343712" y="-841390"/>
            <a:ext cx="2456574" cy="707514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1269;p54">
            <a:extLst>
              <a:ext uri="{FF2B5EF4-FFF2-40B4-BE49-F238E27FC236}">
                <a16:creationId xmlns:a16="http://schemas.microsoft.com/office/drawing/2014/main" id="{52E1426C-3593-9AC2-6F05-3427500A97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201" y="1811389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89;p60">
            <a:extLst>
              <a:ext uri="{FF2B5EF4-FFF2-40B4-BE49-F238E27FC236}">
                <a16:creationId xmlns:a16="http://schemas.microsoft.com/office/drawing/2014/main" id="{C5DF8C55-E0AD-58D3-6D24-E12A0800509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0123">
            <a:off x="4491249" y="945346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760;p59">
            <a:extLst>
              <a:ext uri="{FF2B5EF4-FFF2-40B4-BE49-F238E27FC236}">
                <a16:creationId xmlns:a16="http://schemas.microsoft.com/office/drawing/2014/main" id="{4491B388-3F62-3C99-634A-902642E265A6}"/>
              </a:ext>
            </a:extLst>
          </p:cNvPr>
          <p:cNvSpPr txBox="1">
            <a:spLocks/>
          </p:cNvSpPr>
          <p:nvPr/>
        </p:nvSpPr>
        <p:spPr>
          <a:xfrm>
            <a:off x="1587408" y="1845205"/>
            <a:ext cx="6391962" cy="148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36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Background Study</a:t>
            </a:r>
            <a:endParaRPr lang="en-GB" dirty="0"/>
          </a:p>
        </p:txBody>
      </p:sp>
      <p:pic>
        <p:nvPicPr>
          <p:cNvPr id="25" name="Google Shape;1270;p54">
            <a:extLst>
              <a:ext uri="{FF2B5EF4-FFF2-40B4-BE49-F238E27FC236}">
                <a16:creationId xmlns:a16="http://schemas.microsoft.com/office/drawing/2014/main" id="{C79D48F4-040D-2814-9118-66ADF07A1E9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2635" y="2089827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44;p33">
            <a:extLst>
              <a:ext uri="{FF2B5EF4-FFF2-40B4-BE49-F238E27FC236}">
                <a16:creationId xmlns:a16="http://schemas.microsoft.com/office/drawing/2014/main" id="{A69578F8-1D0E-99DC-691E-4518BD99744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92967">
            <a:off x="8053314" y="1299532"/>
            <a:ext cx="710960" cy="121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73;p54">
            <a:extLst>
              <a:ext uri="{FF2B5EF4-FFF2-40B4-BE49-F238E27FC236}">
                <a16:creationId xmlns:a16="http://schemas.microsoft.com/office/drawing/2014/main" id="{E1C75AE1-220A-1BC4-90DA-EC7C0681EF2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492265" flipH="1" flipV="1">
            <a:off x="-128033" y="-361427"/>
            <a:ext cx="1175189" cy="14102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7A76570-9741-D9E8-612C-7493D2E1CC2B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261638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75DB46EC-734B-48FD-D14D-0EECFCB45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B806F71C-679A-7963-363A-3867326FB100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EA6E1384-DCBD-3518-C437-669D3AF9521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901372" y="1301295"/>
            <a:ext cx="7039657" cy="3662737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70C1D8FA-6FB0-18EF-4DA7-BA07FCE801D5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B8567808-AB6B-CD92-1F5E-96F4980E992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9E31E3C6-9F74-A6F1-900F-58B685A95720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5A6E9D95-B304-7C40-2086-AFCD469A2B2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33236" y="-615053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Background Study</a:t>
            </a:r>
          </a:p>
        </p:txBody>
      </p:sp>
      <p:sp>
        <p:nvSpPr>
          <p:cNvPr id="5471" name="Google Shape;5471;p39">
            <a:extLst>
              <a:ext uri="{FF2B5EF4-FFF2-40B4-BE49-F238E27FC236}">
                <a16:creationId xmlns:a16="http://schemas.microsoft.com/office/drawing/2014/main" id="{6F250332-49F1-3E46-DC1C-03E53ADBA9F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02440" y="1418601"/>
            <a:ext cx="6297909" cy="3337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/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“Human-AI Interaction in Regulating Productivity and Wellbeing” by </a:t>
            </a:r>
            <a:r>
              <a:rPr lang="en-US" sz="1800" b="1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Talitakuum</a:t>
            </a:r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Ekandjo</a:t>
            </a:r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🔍 Self-Tracking Technology Evolution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Shift from basic time-tracking tools to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behavioral analytics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Emergence of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Intelligent Personal Assistants (IPAs)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 Microsoft Viva Insights and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RescueTime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now support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micro-behavioral nudging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 recognition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habit adaptation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DF652351-F8C0-28E7-11C5-AD8DB32EA55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1CF372C-93B5-3AC4-08A6-3CD0CE6DD6E4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4293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E661A4AD-E9F5-C064-D559-44212C5C3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E8C18087-EEC0-EBFF-F9BF-649CE6953495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164F1416-F520-FD05-4845-FCF8200481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901372" y="1301295"/>
            <a:ext cx="7039657" cy="3662737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5D14795A-DB20-EC7A-94FD-5E80A8200090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22A13444-4CB9-AE0E-0E41-572133FDA3E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3CC7FAF0-9BA7-BFB0-77DF-6E86D5B4BE48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BE02040E-B659-CEE2-73B4-B5B66AAAB02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33236" y="-615053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Background Study</a:t>
            </a:r>
          </a:p>
        </p:txBody>
      </p:sp>
      <p:sp>
        <p:nvSpPr>
          <p:cNvPr id="5471" name="Google Shape;5471;p39">
            <a:extLst>
              <a:ext uri="{FF2B5EF4-FFF2-40B4-BE49-F238E27FC236}">
                <a16:creationId xmlns:a16="http://schemas.microsoft.com/office/drawing/2014/main" id="{796AA9EC-1810-EED6-9455-3A09FFE123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02966" y="1296857"/>
            <a:ext cx="6297909" cy="3337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/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“Human-AI Interaction in Regulating Productivity and Wellbeing” by </a:t>
            </a:r>
            <a:r>
              <a:rPr lang="en-US" sz="1800" b="1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Talitakuum</a:t>
            </a:r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Ekandjo</a:t>
            </a:r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/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📚 Key Research Insights</a:t>
            </a:r>
          </a:p>
          <a:p>
            <a:pPr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Attention Modeling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tracks behaviors like screen time, notifications, and task switching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Micro-distractions are identified using tools like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gaze tracking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cursor movement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notification response latency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shows that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distraction triggers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predicted using contextual data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E4EA94A0-30B3-86A2-F96D-16F7D5666CE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44A24D0-0832-6BB4-3602-36B3830B7FCF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06098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6C031B60-B415-5179-6DAE-A404B5924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9476FFDD-9877-D1C6-748C-DE2B75D5A999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B91126D5-002B-C459-10A1-A39BD71722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901372" y="1301295"/>
            <a:ext cx="7039657" cy="3662737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1F849DDD-66F2-F9C1-11C1-3409D8D5AE71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C1E0FA47-8F8F-7BFE-2DC4-31BA6EFEFD4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22A97EDC-FCE2-207D-82B0-92268214E828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A850360D-D68B-50C1-342B-FE1A6EE971F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33236" y="-615053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Background Study</a:t>
            </a:r>
          </a:p>
        </p:txBody>
      </p:sp>
      <p:sp>
        <p:nvSpPr>
          <p:cNvPr id="5471" name="Google Shape;5471;p39">
            <a:extLst>
              <a:ext uri="{FF2B5EF4-FFF2-40B4-BE49-F238E27FC236}">
                <a16:creationId xmlns:a16="http://schemas.microsoft.com/office/drawing/2014/main" id="{14A06387-F885-2733-C60E-388F6F1CA7D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21295" y="1210621"/>
            <a:ext cx="6602405" cy="36627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/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“Human-AI Interaction in Regulating Productivity and Wellbeing” by </a:t>
            </a:r>
            <a:r>
              <a:rPr lang="en-US" sz="1800" b="1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Talitakuum</a:t>
            </a:r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Ekandjo</a:t>
            </a:r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/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📚 Key Research Insights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AI-Based Productivity Tools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IPAs act as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coregulators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work-life practices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systems employ strategies like: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Rationalisation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(time-blocking focus tasks)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Moralisation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(nudging toward healthy behaviors)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Normalisation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(routine reinforcement through patterns)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Enterprise tools (e.g., Microsoft Viva) generate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behavioral nudges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improve focus and wellbeing</a:t>
            </a:r>
            <a:endParaRPr lang="en-US" sz="1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C7E341D6-ACCF-C14D-C2CF-C9AAF1FD727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03B8384-38CD-40DE-095A-17F4D31118C8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13368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C4009450-B335-8497-F1D0-4C12ABE2B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902132FE-6583-4E69-3414-C6C7AC50AF4B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7940F25F-B7B1-2C9F-9714-1F60E9FD65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901372" y="1301295"/>
            <a:ext cx="7039657" cy="3662737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B7B1AD02-C19C-D5D6-86E7-9EBB7251D385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D0EF7654-18CC-DACF-3D2F-6707F150272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2A41C282-4893-7ACF-BD40-B6D473A75C34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12782811-9EE2-8E8D-9657-213881B2E14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33236" y="-615053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Background Study</a:t>
            </a:r>
          </a:p>
        </p:txBody>
      </p:sp>
      <p:sp>
        <p:nvSpPr>
          <p:cNvPr id="5471" name="Google Shape;5471;p39">
            <a:extLst>
              <a:ext uri="{FF2B5EF4-FFF2-40B4-BE49-F238E27FC236}">
                <a16:creationId xmlns:a16="http://schemas.microsoft.com/office/drawing/2014/main" id="{22798583-74E5-8595-6586-3E2AC61C5F0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71097" y="1093246"/>
            <a:ext cx="6869937" cy="36627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/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“Human-AI Interaction in Regulating Productivity and Wellbeing” by </a:t>
            </a:r>
            <a:r>
              <a:rPr lang="en-US" sz="1800" b="1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Talitakuum</a:t>
            </a:r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Ekandjo</a:t>
            </a:r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/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📚 Key Research Insights</a:t>
            </a:r>
          </a:p>
          <a:p>
            <a:pPr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Digital Wellbeing Principles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aim to promote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mental, emotional, and physical health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alongside task completion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detects overworking patterns and recommends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micro-breaks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mindfulness, or emotional check-ins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emphasizes 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alignment of user goals and AI frames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meaningful engagement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FEC989A3-569B-1A79-9766-04BB2154B41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6AD2772-F72E-A017-3DFB-6AAFD6D736E3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28389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>
          <a:extLst>
            <a:ext uri="{FF2B5EF4-FFF2-40B4-BE49-F238E27FC236}">
              <a16:creationId xmlns:a16="http://schemas.microsoft.com/office/drawing/2014/main" id="{EB2283E4-8ED4-57F6-A1C9-A46588687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87;p38">
            <a:extLst>
              <a:ext uri="{FF2B5EF4-FFF2-40B4-BE49-F238E27FC236}">
                <a16:creationId xmlns:a16="http://schemas.microsoft.com/office/drawing/2014/main" id="{CBF9E3FA-EF26-9229-495E-80A2B3F921E7}"/>
              </a:ext>
            </a:extLst>
          </p:cNvPr>
          <p:cNvSpPr/>
          <p:nvPr/>
        </p:nvSpPr>
        <p:spPr>
          <a:xfrm rot="-5400000">
            <a:off x="3343712" y="-841390"/>
            <a:ext cx="2456574" cy="707514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1269;p54">
            <a:extLst>
              <a:ext uri="{FF2B5EF4-FFF2-40B4-BE49-F238E27FC236}">
                <a16:creationId xmlns:a16="http://schemas.microsoft.com/office/drawing/2014/main" id="{50CFBFEB-AF31-45A6-16E1-050AA45A47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201" y="1811389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89;p60">
            <a:extLst>
              <a:ext uri="{FF2B5EF4-FFF2-40B4-BE49-F238E27FC236}">
                <a16:creationId xmlns:a16="http://schemas.microsoft.com/office/drawing/2014/main" id="{D4A04157-F75E-08B0-2F5D-D5DAC35ED4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0123">
            <a:off x="4491249" y="945346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760;p59">
            <a:extLst>
              <a:ext uri="{FF2B5EF4-FFF2-40B4-BE49-F238E27FC236}">
                <a16:creationId xmlns:a16="http://schemas.microsoft.com/office/drawing/2014/main" id="{7B1334E0-750B-97EA-C387-E9CD7860B24F}"/>
              </a:ext>
            </a:extLst>
          </p:cNvPr>
          <p:cNvSpPr txBox="1">
            <a:spLocks/>
          </p:cNvSpPr>
          <p:nvPr/>
        </p:nvSpPr>
        <p:spPr>
          <a:xfrm>
            <a:off x="1587408" y="1845205"/>
            <a:ext cx="6391962" cy="148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36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User Research – Questions</a:t>
            </a:r>
            <a:endParaRPr lang="en-GB" dirty="0"/>
          </a:p>
        </p:txBody>
      </p:sp>
      <p:pic>
        <p:nvPicPr>
          <p:cNvPr id="25" name="Google Shape;1270;p54">
            <a:extLst>
              <a:ext uri="{FF2B5EF4-FFF2-40B4-BE49-F238E27FC236}">
                <a16:creationId xmlns:a16="http://schemas.microsoft.com/office/drawing/2014/main" id="{DA4A9074-BE8A-DE06-D29F-FAF3A53D568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2635" y="2089827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44;p33">
            <a:extLst>
              <a:ext uri="{FF2B5EF4-FFF2-40B4-BE49-F238E27FC236}">
                <a16:creationId xmlns:a16="http://schemas.microsoft.com/office/drawing/2014/main" id="{78289461-91E7-DE95-0702-FCCE20622E9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92967">
            <a:off x="8053314" y="1299532"/>
            <a:ext cx="710960" cy="121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73;p54">
            <a:extLst>
              <a:ext uri="{FF2B5EF4-FFF2-40B4-BE49-F238E27FC236}">
                <a16:creationId xmlns:a16="http://schemas.microsoft.com/office/drawing/2014/main" id="{BAF9DE67-78AB-6EA6-91D7-3554CFFE72C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492265" flipH="1" flipV="1">
            <a:off x="-128033" y="-361427"/>
            <a:ext cx="1175189" cy="14102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7EFCC49-AD38-0508-AF70-8FABDBA53490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4985804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E30672D4-828B-9F26-2CB2-A4C029CF0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AAA9DC3F-2C97-536D-7802-7216F899E0B4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8F8DCF92-7CD4-5F56-C521-AA20BBA4217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901372" y="1301295"/>
            <a:ext cx="7039657" cy="3662737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CF5FB9AA-FF2B-24CD-F6ED-8A823E65B898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48574C11-E43C-9F44-5D16-0F4DA321C7B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66AC3109-A71B-54BF-185D-A504D0766C53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DE92B2B8-CC86-7B76-1C6D-ACEB2FA9001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33236" y="-615053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User Research – Questions</a:t>
            </a:r>
          </a:p>
        </p:txBody>
      </p:sp>
      <p:sp>
        <p:nvSpPr>
          <p:cNvPr id="5471" name="Google Shape;5471;p39">
            <a:extLst>
              <a:ext uri="{FF2B5EF4-FFF2-40B4-BE49-F238E27FC236}">
                <a16:creationId xmlns:a16="http://schemas.microsoft.com/office/drawing/2014/main" id="{219D8F67-52EB-4050-162F-CF3EF2E8F41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71097" y="1085106"/>
            <a:ext cx="7240386" cy="36708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🔍 Research Question 1:</a:t>
            </a:r>
          </a:p>
          <a:p>
            <a:pPr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students and intellectually active smartphone users perceive and manage their idle or mindless time on mobile devices?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💡 Motivation:</a:t>
            </a:r>
          </a:p>
          <a:p>
            <a:pPr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how users view their “wasted time” helps us design features that track and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idle time into productivity without feeling annoying or judgmental.</a:t>
            </a:r>
          </a:p>
          <a:p>
            <a:pPr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👤 Participant Info to Collect: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📱 Daily screen time &amp; most-used apps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🧠 Thoughts on idle time: wasteful or restorative?</a:t>
            </a:r>
          </a:p>
          <a:p>
            <a:pPr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🎨 Design Implication: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 points for idle-time detection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Visually intuitive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productivity score meters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 customization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(vibe-based, non-intrusive reminders)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6EA768AB-5783-B4F6-93FC-B303ECA0DEB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528F350-4701-C780-21F5-467A0BED80DA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84545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4A8DE6D7-7DF5-6932-8484-4CA587E7E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92DAD5FB-F359-42C5-A8AB-47CF3CF7D999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903350BD-53C5-FEC6-1A93-84191ABCB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901372" y="1301295"/>
            <a:ext cx="7039657" cy="3662737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342E21DA-20D5-040E-4BF9-6846A5A9A33A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B386B4AD-DD79-A04A-B848-F7E005DCA12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614CDF7A-1D8C-99D4-9564-ACBA3AFCD100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ED025F11-0670-69A4-CCA3-EFE5B06A15C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33236" y="-615053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User Research – Questions</a:t>
            </a:r>
          </a:p>
        </p:txBody>
      </p:sp>
      <p:sp>
        <p:nvSpPr>
          <p:cNvPr id="5471" name="Google Shape;5471;p39">
            <a:extLst>
              <a:ext uri="{FF2B5EF4-FFF2-40B4-BE49-F238E27FC236}">
                <a16:creationId xmlns:a16="http://schemas.microsoft.com/office/drawing/2014/main" id="{FDC485A4-ECF2-C923-397C-39DF8F0066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71097" y="1085106"/>
            <a:ext cx="7363602" cy="36708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📚 Research Question 2:</a:t>
            </a:r>
          </a:p>
          <a:p>
            <a:pPr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types of activities or content do users consider valuable during their free time, and how open are they to app-guided microlearning or productivity nudges?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💡 Motivation:</a:t>
            </a:r>
          </a:p>
          <a:p>
            <a:pPr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keep users engaged, the app must offer relevant, bite-sized content they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—not just what sounds “productive.”</a:t>
            </a:r>
          </a:p>
          <a:p>
            <a:pPr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👤 Participant Info to Collect: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🎧 Preferred formats: Videos, quizzes, short reads?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🤖 Openness to app-suggested nudges or task ideas</a:t>
            </a:r>
          </a:p>
          <a:p>
            <a:pPr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🎨 Design Implication: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Tailored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microlearning content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Context-aware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algorithms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Friendly, opt-in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notification strategies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BD4D80F5-D121-1386-675B-466E69E3755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EE60678-D830-6B1F-4652-73AAF5777149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64719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>
          <a:extLst>
            <a:ext uri="{FF2B5EF4-FFF2-40B4-BE49-F238E27FC236}">
              <a16:creationId xmlns:a16="http://schemas.microsoft.com/office/drawing/2014/main" id="{138D4443-9E1C-E24B-1124-193AA776A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87;p38">
            <a:extLst>
              <a:ext uri="{FF2B5EF4-FFF2-40B4-BE49-F238E27FC236}">
                <a16:creationId xmlns:a16="http://schemas.microsoft.com/office/drawing/2014/main" id="{0BA2AB55-9C46-0801-2549-7BED607F9678}"/>
              </a:ext>
            </a:extLst>
          </p:cNvPr>
          <p:cNvSpPr/>
          <p:nvPr/>
        </p:nvSpPr>
        <p:spPr>
          <a:xfrm rot="-5400000">
            <a:off x="3343712" y="-841390"/>
            <a:ext cx="2456574" cy="707514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1269;p54">
            <a:extLst>
              <a:ext uri="{FF2B5EF4-FFF2-40B4-BE49-F238E27FC236}">
                <a16:creationId xmlns:a16="http://schemas.microsoft.com/office/drawing/2014/main" id="{F7683BFA-43EE-C47F-5F3C-3D7E7C42C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201" y="1811389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89;p60">
            <a:extLst>
              <a:ext uri="{FF2B5EF4-FFF2-40B4-BE49-F238E27FC236}">
                <a16:creationId xmlns:a16="http://schemas.microsoft.com/office/drawing/2014/main" id="{F7DB8052-9121-95DC-8BAB-E6FFCB59D21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0123">
            <a:off x="4491249" y="945346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760;p59">
            <a:extLst>
              <a:ext uri="{FF2B5EF4-FFF2-40B4-BE49-F238E27FC236}">
                <a16:creationId xmlns:a16="http://schemas.microsoft.com/office/drawing/2014/main" id="{78E11099-D80D-9BBF-09EF-459DF7701E2F}"/>
              </a:ext>
            </a:extLst>
          </p:cNvPr>
          <p:cNvSpPr txBox="1">
            <a:spLocks/>
          </p:cNvSpPr>
          <p:nvPr/>
        </p:nvSpPr>
        <p:spPr>
          <a:xfrm>
            <a:off x="1587408" y="1845205"/>
            <a:ext cx="6391962" cy="148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36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Interview Questions</a:t>
            </a:r>
            <a:endParaRPr lang="en-GB" dirty="0"/>
          </a:p>
        </p:txBody>
      </p:sp>
      <p:pic>
        <p:nvPicPr>
          <p:cNvPr id="25" name="Google Shape;1270;p54">
            <a:extLst>
              <a:ext uri="{FF2B5EF4-FFF2-40B4-BE49-F238E27FC236}">
                <a16:creationId xmlns:a16="http://schemas.microsoft.com/office/drawing/2014/main" id="{3C85494E-257C-BCF2-CD8C-5DDA08E4F42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2635" y="2089827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44;p33">
            <a:extLst>
              <a:ext uri="{FF2B5EF4-FFF2-40B4-BE49-F238E27FC236}">
                <a16:creationId xmlns:a16="http://schemas.microsoft.com/office/drawing/2014/main" id="{42F582E6-C76B-DEB0-D4B8-2EC37E27460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92967">
            <a:off x="8053314" y="1299532"/>
            <a:ext cx="710960" cy="121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73;p54">
            <a:extLst>
              <a:ext uri="{FF2B5EF4-FFF2-40B4-BE49-F238E27FC236}">
                <a16:creationId xmlns:a16="http://schemas.microsoft.com/office/drawing/2014/main" id="{6B3C6881-2297-BDA7-07A1-1344FEF6FD4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492265" flipH="1" flipV="1">
            <a:off x="-128033" y="-361427"/>
            <a:ext cx="1175189" cy="14102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34F9143-4307-06B4-E164-272C4C577AFA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702684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>
          <a:extLst>
            <a:ext uri="{FF2B5EF4-FFF2-40B4-BE49-F238E27FC236}">
              <a16:creationId xmlns:a16="http://schemas.microsoft.com/office/drawing/2014/main" id="{1F238451-18C0-A917-D032-EC6AB5971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87;p38">
            <a:extLst>
              <a:ext uri="{FF2B5EF4-FFF2-40B4-BE49-F238E27FC236}">
                <a16:creationId xmlns:a16="http://schemas.microsoft.com/office/drawing/2014/main" id="{C705E415-B88E-0CF4-F668-9D233A824239}"/>
              </a:ext>
            </a:extLst>
          </p:cNvPr>
          <p:cNvSpPr/>
          <p:nvPr/>
        </p:nvSpPr>
        <p:spPr>
          <a:xfrm rot="-5400000">
            <a:off x="3269011" y="-1240281"/>
            <a:ext cx="2456574" cy="7872931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1269;p54">
            <a:extLst>
              <a:ext uri="{FF2B5EF4-FFF2-40B4-BE49-F238E27FC236}">
                <a16:creationId xmlns:a16="http://schemas.microsoft.com/office/drawing/2014/main" id="{243F9803-F302-8350-5832-352B4D2B50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201" y="1811389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89;p60">
            <a:extLst>
              <a:ext uri="{FF2B5EF4-FFF2-40B4-BE49-F238E27FC236}">
                <a16:creationId xmlns:a16="http://schemas.microsoft.com/office/drawing/2014/main" id="{65D9CB48-6329-77F2-931D-57BAF68B867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0123">
            <a:off x="4491249" y="945346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760;p59">
            <a:extLst>
              <a:ext uri="{FF2B5EF4-FFF2-40B4-BE49-F238E27FC236}">
                <a16:creationId xmlns:a16="http://schemas.microsoft.com/office/drawing/2014/main" id="{66ED7231-97B4-B72F-495D-662EC354AF9B}"/>
              </a:ext>
            </a:extLst>
          </p:cNvPr>
          <p:cNvSpPr txBox="1">
            <a:spLocks/>
          </p:cNvSpPr>
          <p:nvPr/>
        </p:nvSpPr>
        <p:spPr>
          <a:xfrm>
            <a:off x="1595028" y="1884519"/>
            <a:ext cx="6391962" cy="148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36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US" b="1" dirty="0" err="1"/>
              <a:t>IdleGenie</a:t>
            </a:r>
            <a:r>
              <a:rPr lang="en-US" dirty="0"/>
              <a:t>: Track the Ticking – Turn Time into Productivity</a:t>
            </a:r>
            <a:endParaRPr lang="en-GB" dirty="0"/>
          </a:p>
        </p:txBody>
      </p:sp>
      <p:pic>
        <p:nvPicPr>
          <p:cNvPr id="25" name="Google Shape;1270;p54">
            <a:extLst>
              <a:ext uri="{FF2B5EF4-FFF2-40B4-BE49-F238E27FC236}">
                <a16:creationId xmlns:a16="http://schemas.microsoft.com/office/drawing/2014/main" id="{385DED1A-0C40-E243-2E61-389BCCD3A2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2635" y="2089827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44;p33">
            <a:extLst>
              <a:ext uri="{FF2B5EF4-FFF2-40B4-BE49-F238E27FC236}">
                <a16:creationId xmlns:a16="http://schemas.microsoft.com/office/drawing/2014/main" id="{12ADE49B-9DA4-66A6-D8C6-817CFFFCD18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92967">
            <a:off x="8053314" y="1299532"/>
            <a:ext cx="710960" cy="121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73;p54">
            <a:extLst>
              <a:ext uri="{FF2B5EF4-FFF2-40B4-BE49-F238E27FC236}">
                <a16:creationId xmlns:a16="http://schemas.microsoft.com/office/drawing/2014/main" id="{4030AA51-08C2-4A01-2AB2-8E90A97A8E8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492265" flipH="1" flipV="1">
            <a:off x="-128033" y="-361427"/>
            <a:ext cx="1175189" cy="14102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7A4DF53-64B1-D921-1A58-67C00EC9F199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46845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4E75C7B1-44C1-C8BE-8A4F-3F3875326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97658EEC-EF41-8F5E-B00D-2FF2F2109F7A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804144B3-B348-DE7A-D5F0-CD4497A32CE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901372" y="1301295"/>
            <a:ext cx="7039657" cy="3662737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2A8E6FCF-DE2A-88B0-19C4-8EB3873EBD84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FD0BC9DD-DDA7-4D8B-2C9E-B8DF2AC0E98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28BFFFB2-3221-2A09-1DA2-A9961522B673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8FCB7FB2-BAC4-B0FD-F759-863689544D0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33236" y="-615053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Interview Questions</a:t>
            </a:r>
          </a:p>
        </p:txBody>
      </p:sp>
      <p:sp>
        <p:nvSpPr>
          <p:cNvPr id="5471" name="Google Shape;5471;p39">
            <a:extLst>
              <a:ext uri="{FF2B5EF4-FFF2-40B4-BE49-F238E27FC236}">
                <a16:creationId xmlns:a16="http://schemas.microsoft.com/office/drawing/2014/main" id="{91DB04CB-4839-2411-41E8-F9142C6E4D2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71096" y="1085106"/>
            <a:ext cx="7807983" cy="36708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🔍 For Research Question 1</a:t>
            </a:r>
          </a:p>
          <a:p>
            <a:pPr algn="l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“How do users perceive and manage idle or mindless time on their phones?”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1️⃣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much time do you typically spend on your phone each day? What are your top 3 most-used apps?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🧭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Understand actual usage patterns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2️⃣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do you feel like you're wasting time on your phone? What usually triggers that feeling?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🧠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Identify perception of “wasted time”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3️⃣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you ever tried to limit your screen time or track your usage? What tools or methods did you try?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🛠️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Explore experiences with existing tools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4️⃣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you think all non-work/study screen time is wasteful, or are there exceptions?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⚖️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Discover personal definitions of valuable vs idle time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5️⃣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would you feel if an app tracked your “idle” time and gave you feedback? Would that help or bother you? Why?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📊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Gauge acceptance of tracking &amp; feedback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EC34ACA1-2CAE-15EE-8DC7-F5D4421B921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D752704-ED53-089A-DE3A-FF9B6095926C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18479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796B8431-EE8C-5E0B-FC08-0659EE7D2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373E3B7C-1769-69D0-6E3F-2C337FE57A0C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FBB9C207-D58B-4425-6985-A2DB73C3953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901372" y="1301295"/>
            <a:ext cx="7039657" cy="3662737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9CAF2316-9B50-0A23-CF2C-45C9D5A7DF51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0AD4C5E6-444F-D5C5-9AC3-9F95FD30E1C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2F5DEEDD-0676-D9CD-7070-7008536DBB3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33FC16EF-C290-0214-BF91-17C957B8EA7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33236" y="-615053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Interview Questions</a:t>
            </a:r>
          </a:p>
        </p:txBody>
      </p:sp>
      <p:sp>
        <p:nvSpPr>
          <p:cNvPr id="5471" name="Google Shape;5471;p39">
            <a:extLst>
              <a:ext uri="{FF2B5EF4-FFF2-40B4-BE49-F238E27FC236}">
                <a16:creationId xmlns:a16="http://schemas.microsoft.com/office/drawing/2014/main" id="{7513BE2E-BA94-E077-7B6B-7DCB76023DD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71096" y="1085106"/>
            <a:ext cx="7807983" cy="36708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None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📚 For Research Question 2</a:t>
            </a:r>
          </a:p>
          <a:p>
            <a:pPr algn="l">
              <a:buNone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“What content do users find valuable during downtime, and are they open to guided nudges?”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6️⃣ 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activities do you enjoy in your free time when you're not working or studying?</a:t>
            </a:r>
            <a:b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🎨 </a:t>
            </a:r>
            <a:r>
              <a:rPr lang="en-US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Reveal user-preferred content types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7️⃣ 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you be open to doing short (1–5 min) tasks or learning modules when you're idle? Why or why not?</a:t>
            </a:r>
            <a:b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📱 </a:t>
            </a:r>
            <a:r>
              <a:rPr lang="en-US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Measure willingness for microlearning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8️⃣ 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an app recommended skill-building or educational content based on your interests, what kind of suggestions would you like?</a:t>
            </a:r>
            <a:b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🧑‍🎓 </a:t>
            </a:r>
            <a:r>
              <a:rPr lang="en-US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Tailor content personalization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9️⃣ 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would make you trust an app that guides how you use your free time more wisely?</a:t>
            </a:r>
            <a:b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🔐 </a:t>
            </a:r>
            <a:r>
              <a:rPr lang="en-US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Discover design &amp; trust enablers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2E4E0A10-0F2C-D442-49D3-DA358ADD033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C32106D-2264-FEE4-AB4A-D9DD97288F8B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5806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>
          <a:extLst>
            <a:ext uri="{FF2B5EF4-FFF2-40B4-BE49-F238E27FC236}">
              <a16:creationId xmlns:a16="http://schemas.microsoft.com/office/drawing/2014/main" id="{A6B65E45-592E-8BCB-86D2-3758B22E7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87;p38">
            <a:extLst>
              <a:ext uri="{FF2B5EF4-FFF2-40B4-BE49-F238E27FC236}">
                <a16:creationId xmlns:a16="http://schemas.microsoft.com/office/drawing/2014/main" id="{7E321816-7303-A23D-B5EC-28B3E5A2F45D}"/>
              </a:ext>
            </a:extLst>
          </p:cNvPr>
          <p:cNvSpPr/>
          <p:nvPr/>
        </p:nvSpPr>
        <p:spPr>
          <a:xfrm rot="-5400000">
            <a:off x="3343712" y="-841390"/>
            <a:ext cx="2456574" cy="707514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1269;p54">
            <a:extLst>
              <a:ext uri="{FF2B5EF4-FFF2-40B4-BE49-F238E27FC236}">
                <a16:creationId xmlns:a16="http://schemas.microsoft.com/office/drawing/2014/main" id="{21A8D8EB-AD3F-4B80-16B2-AB1C3B4FD1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201" y="1811389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89;p60">
            <a:extLst>
              <a:ext uri="{FF2B5EF4-FFF2-40B4-BE49-F238E27FC236}">
                <a16:creationId xmlns:a16="http://schemas.microsoft.com/office/drawing/2014/main" id="{3E15925A-9DAB-8DBD-6AAE-B144B01ACC7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0123">
            <a:off x="4491249" y="945346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760;p59">
            <a:extLst>
              <a:ext uri="{FF2B5EF4-FFF2-40B4-BE49-F238E27FC236}">
                <a16:creationId xmlns:a16="http://schemas.microsoft.com/office/drawing/2014/main" id="{34EA03D1-2E20-2A01-E806-D8E51EAAA81D}"/>
              </a:ext>
            </a:extLst>
          </p:cNvPr>
          <p:cNvSpPr txBox="1">
            <a:spLocks/>
          </p:cNvSpPr>
          <p:nvPr/>
        </p:nvSpPr>
        <p:spPr>
          <a:xfrm>
            <a:off x="1587408" y="1845205"/>
            <a:ext cx="6391962" cy="148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36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Research Method &amp; Findings</a:t>
            </a:r>
            <a:endParaRPr lang="en-GB" dirty="0"/>
          </a:p>
        </p:txBody>
      </p:sp>
      <p:pic>
        <p:nvPicPr>
          <p:cNvPr id="25" name="Google Shape;1270;p54">
            <a:extLst>
              <a:ext uri="{FF2B5EF4-FFF2-40B4-BE49-F238E27FC236}">
                <a16:creationId xmlns:a16="http://schemas.microsoft.com/office/drawing/2014/main" id="{48061AA8-71F3-033D-C55F-B1B25CEC0C7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2635" y="2089827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44;p33">
            <a:extLst>
              <a:ext uri="{FF2B5EF4-FFF2-40B4-BE49-F238E27FC236}">
                <a16:creationId xmlns:a16="http://schemas.microsoft.com/office/drawing/2014/main" id="{93040877-6C7A-EB19-D325-38F493832C2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92967">
            <a:off x="8053314" y="1299532"/>
            <a:ext cx="710960" cy="121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73;p54">
            <a:extLst>
              <a:ext uri="{FF2B5EF4-FFF2-40B4-BE49-F238E27FC236}">
                <a16:creationId xmlns:a16="http://schemas.microsoft.com/office/drawing/2014/main" id="{43C2D98E-18FC-871C-AABF-9FD549D7C3C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492265" flipH="1" flipV="1">
            <a:off x="-128033" y="-361427"/>
            <a:ext cx="1175189" cy="14102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EE82ACF-04C1-C039-F9CA-98B69BB92F8B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212707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EC8E2481-910B-61C1-2A27-E08CE3F6F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230CC7F3-F3F0-6868-7E8A-4C97F39D74B9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A5842240-3AA7-BB6F-83AA-814779D8D4F0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4253319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Research Method &amp; Findings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95DDB9B4-791D-9B61-E98A-B15CC68992B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734740" y="1684660"/>
            <a:ext cx="4395270" cy="2500188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54E6DE4-AC2D-2FD1-3E66-062FA600455D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23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AAC59607-8E04-C549-203E-A9BDC691CB0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Forms response chart. Question title: On average, how many hours do you spend on your smartphone per day?. Number of responses: 20 responses.">
            <a:extLst>
              <a:ext uri="{FF2B5EF4-FFF2-40B4-BE49-F238E27FC236}">
                <a16:creationId xmlns:a16="http://schemas.microsoft.com/office/drawing/2014/main" id="{18FFBDE0-EA64-1C3A-BE98-AD4A2F3BB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27" y="1129072"/>
            <a:ext cx="7586179" cy="319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25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B72DC52C-53C3-26FD-C758-6BD563024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1FD5F93A-1D72-1C14-F350-6B0CFA337CB4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D23E40F4-BC2B-794B-57F7-6E6A41EC63B6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4253319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Research Method &amp; Findings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AC7510F3-25D6-E1EF-E80D-498A7EBD86A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734740" y="1684660"/>
            <a:ext cx="4395270" cy="2500188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409477D-13A6-2419-39F1-D1D6D960E921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24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71D59BF7-6233-4799-01CC-FA2268ABB39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Forms response chart. Question title: Which of these apps do you spend most of your time on? (Select up to 3). Number of responses: 20 responses.">
            <a:extLst>
              <a:ext uri="{FF2B5EF4-FFF2-40B4-BE49-F238E27FC236}">
                <a16:creationId xmlns:a16="http://schemas.microsoft.com/office/drawing/2014/main" id="{DD7AC34A-365D-F161-F44D-E761E0D97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54" y="958646"/>
            <a:ext cx="7580120" cy="360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63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46CA749A-7E5B-8FDE-EEE6-855C1CD17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534EBD49-033B-7EDA-0B8E-45FD9E30F6D7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193ACB78-5D6B-9F3F-4F62-E3A01C5C322D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4253319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Research Method &amp; Findings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9B4570A6-F9F3-A0F3-9DAA-62CE0D99F97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734740" y="1684660"/>
            <a:ext cx="4395270" cy="2500188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1474353-0880-D41D-517D-9080C020CBE3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25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3A57D2A4-9395-8CBA-A837-AF399A492B5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Forms response chart. Question title: Do you feel guilty or regretful after spending too much time on your phone?. Number of responses: 20 responses.">
            <a:extLst>
              <a:ext uri="{FF2B5EF4-FFF2-40B4-BE49-F238E27FC236}">
                <a16:creationId xmlns:a16="http://schemas.microsoft.com/office/drawing/2014/main" id="{663C4E1F-D95A-9299-FB2C-AB2C8C87F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28" y="1100071"/>
            <a:ext cx="7987831" cy="336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23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69E2F47F-C6D8-9BA0-0A04-5E2A3AF48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1F766A8D-B8B8-0D3A-5EA9-8EAA0EE37BEA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781B9595-501F-C751-EB40-12D14277B0C0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4253319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Research Method &amp; Findings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E3BE3B9C-125A-252C-F9F5-1A97E1E3A7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734740" y="1684660"/>
            <a:ext cx="4395270" cy="2500188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56FC3BC-9747-05E1-E73A-553E0B9BF264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26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8C827C99-AE25-1FDB-A2E7-F81005A5C3C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Forms response chart. Question title: Have you used any screen time tracking or productivity apps before?. Number of responses: 20 responses.">
            <a:extLst>
              <a:ext uri="{FF2B5EF4-FFF2-40B4-BE49-F238E27FC236}">
                <a16:creationId xmlns:a16="http://schemas.microsoft.com/office/drawing/2014/main" id="{A1778535-AF79-89D2-BBF9-8841B363A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28" y="1001854"/>
            <a:ext cx="8468882" cy="35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84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767A919B-EAFD-F6ED-D8B3-9A9566EED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30C59B74-644D-BF8D-470C-E96D5D72BC14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58CF0E86-CD7E-52A7-918D-9A288D24815D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4253319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Research Method &amp; Findings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D91189B7-50C6-EC89-5631-DEB33EFC72C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734740" y="1684660"/>
            <a:ext cx="4395270" cy="2500188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8E388C5-DA8E-B3EB-ABD2-935176F62966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27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42B426D7-1A12-218E-58B0-0FD9872D679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Forms response chart. Question title: What types of activities would you consider meaningful during short free time windows? (Select all that apply). Number of responses: 20 responses.">
            <a:extLst>
              <a:ext uri="{FF2B5EF4-FFF2-40B4-BE49-F238E27FC236}">
                <a16:creationId xmlns:a16="http://schemas.microsoft.com/office/drawing/2014/main" id="{2F307808-7FE1-FFEF-26B5-914CD475C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17" y="855475"/>
            <a:ext cx="7882669" cy="400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07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9AA6520B-0745-8A8D-E176-AA373EC2C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C1FABB26-9863-6256-9F02-A81247981284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0A33D4E7-AD9D-A2E2-94D1-787F32D31126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4253319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Research Method &amp; Findings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4B404E8F-2F4A-F7EE-D4F6-D64827E24CA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734740" y="1684660"/>
            <a:ext cx="4395270" cy="2500188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1972B34-8C56-6CCF-3C32-9F9192485EF8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28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42E58BF8-0832-DAEF-1696-9602F19F7A1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 descr="Forms response chart. Question title: Would you like your app to give you gentle nudges when you are spending too much time on &quot;mindless&quot; activities?. Number of responses: 20 responses.">
            <a:extLst>
              <a:ext uri="{FF2B5EF4-FFF2-40B4-BE49-F238E27FC236}">
                <a16:creationId xmlns:a16="http://schemas.microsoft.com/office/drawing/2014/main" id="{4A674517-EB48-1FFF-4110-B04260DCA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07" y="1076701"/>
            <a:ext cx="7845039" cy="355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6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897F164C-B130-5035-6D20-F3AA2CF46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6454965C-8A22-4DBB-6C91-44B6107A9643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21B7843F-FBD5-C75B-1E4D-7CF141123DEA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4253319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Research Method &amp; Findings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922FAEF7-598F-DBDC-E7E2-7EB0073374A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734740" y="1684660"/>
            <a:ext cx="4395270" cy="2500188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07FBF86-9B64-14F6-1B62-D7B03624FC2A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29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24DD4F74-E082-2F1D-8EB5-367019C3216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8" name="Picture 2" descr="Forms response chart. Question title: What format of learning do you prefer for short sessions?. Number of responses: 20 responses.">
            <a:extLst>
              <a:ext uri="{FF2B5EF4-FFF2-40B4-BE49-F238E27FC236}">
                <a16:creationId xmlns:a16="http://schemas.microsoft.com/office/drawing/2014/main" id="{18CFF975-0AFF-A205-DA80-576BE313E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40" y="1256232"/>
            <a:ext cx="7337506" cy="348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02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>
          <a:extLst>
            <a:ext uri="{FF2B5EF4-FFF2-40B4-BE49-F238E27FC236}">
              <a16:creationId xmlns:a16="http://schemas.microsoft.com/office/drawing/2014/main" id="{385E1258-61E6-6C86-33E7-7FD765058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87;p38">
            <a:extLst>
              <a:ext uri="{FF2B5EF4-FFF2-40B4-BE49-F238E27FC236}">
                <a16:creationId xmlns:a16="http://schemas.microsoft.com/office/drawing/2014/main" id="{7B9685E6-7358-0202-9A42-486E3FBEF2C4}"/>
              </a:ext>
            </a:extLst>
          </p:cNvPr>
          <p:cNvSpPr/>
          <p:nvPr/>
        </p:nvSpPr>
        <p:spPr>
          <a:xfrm rot="-5400000">
            <a:off x="3457488" y="-1428757"/>
            <a:ext cx="2456574" cy="8249884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1269;p54">
            <a:extLst>
              <a:ext uri="{FF2B5EF4-FFF2-40B4-BE49-F238E27FC236}">
                <a16:creationId xmlns:a16="http://schemas.microsoft.com/office/drawing/2014/main" id="{B124023F-3014-E36F-A0A9-7FD2857B0F3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201" y="1811389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89;p60">
            <a:extLst>
              <a:ext uri="{FF2B5EF4-FFF2-40B4-BE49-F238E27FC236}">
                <a16:creationId xmlns:a16="http://schemas.microsoft.com/office/drawing/2014/main" id="{4B2F0ED2-A261-C0CD-4E23-63F4D25888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0123">
            <a:off x="4491249" y="945346"/>
            <a:ext cx="584281" cy="922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270;p54">
            <a:extLst>
              <a:ext uri="{FF2B5EF4-FFF2-40B4-BE49-F238E27FC236}">
                <a16:creationId xmlns:a16="http://schemas.microsoft.com/office/drawing/2014/main" id="{E22045F4-6D55-835A-C5A9-3CAF773B680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8584" y="2357141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44;p33">
            <a:extLst>
              <a:ext uri="{FF2B5EF4-FFF2-40B4-BE49-F238E27FC236}">
                <a16:creationId xmlns:a16="http://schemas.microsoft.com/office/drawing/2014/main" id="{955CB9AC-44CC-EAD0-B088-939F2DE6AF7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92967">
            <a:off x="8053314" y="1299532"/>
            <a:ext cx="710960" cy="121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73;p54">
            <a:extLst>
              <a:ext uri="{FF2B5EF4-FFF2-40B4-BE49-F238E27FC236}">
                <a16:creationId xmlns:a16="http://schemas.microsoft.com/office/drawing/2014/main" id="{7BE3F40B-107A-AD40-4571-DFC68A2B2C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492265" flipH="1" flipV="1">
            <a:off x="-128033" y="-361427"/>
            <a:ext cx="1175189" cy="14102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4E6176F-2A2B-3E02-E09F-730B470A8BBE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910352-D943-97D8-61CD-681EB293579B}"/>
              </a:ext>
            </a:extLst>
          </p:cNvPr>
          <p:cNvSpPr txBox="1"/>
          <p:nvPr/>
        </p:nvSpPr>
        <p:spPr>
          <a:xfrm>
            <a:off x="5526014" y="1615682"/>
            <a:ext cx="288278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dirty="0"/>
              <a:t>🧑‍🏫 Submitted To</a:t>
            </a:r>
          </a:p>
          <a:p>
            <a:pPr algn="ctr"/>
            <a:r>
              <a:rPr lang="en-US" b="1" dirty="0"/>
              <a:t>Yasin Sazid</a:t>
            </a:r>
            <a:br>
              <a:rPr lang="en-US" dirty="0"/>
            </a:br>
            <a:r>
              <a:rPr lang="en-US" i="1" dirty="0"/>
              <a:t>Lecturer</a:t>
            </a:r>
            <a:br>
              <a:rPr lang="en-US" dirty="0"/>
            </a:br>
            <a:r>
              <a:rPr lang="en-US" dirty="0"/>
              <a:t>Department of Computer Science and Engineering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38993C5-1246-5FCA-D599-5620B3DC3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267118"/>
              </p:ext>
            </p:extLst>
          </p:nvPr>
        </p:nvGraphicFramePr>
        <p:xfrm>
          <a:off x="1666883" y="2310347"/>
          <a:ext cx="4385072" cy="1524000"/>
        </p:xfrm>
        <a:graphic>
          <a:graphicData uri="http://schemas.openxmlformats.org/drawingml/2006/table">
            <a:tbl>
              <a:tblPr/>
              <a:tblGrid>
                <a:gridCol w="2192536">
                  <a:extLst>
                    <a:ext uri="{9D8B030D-6E8A-4147-A177-3AD203B41FA5}">
                      <a16:colId xmlns:a16="http://schemas.microsoft.com/office/drawing/2014/main" val="1978157987"/>
                    </a:ext>
                  </a:extLst>
                </a:gridCol>
                <a:gridCol w="2192536">
                  <a:extLst>
                    <a:ext uri="{9D8B030D-6E8A-4147-A177-3AD203B41FA5}">
                      <a16:colId xmlns:a16="http://schemas.microsoft.com/office/drawing/2014/main" val="194227741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400" b="1"/>
                        <a:t>Name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Student ID</a:t>
                      </a: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5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B. M. Shahria Alam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2021-3-60-016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80543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Tamanna Islam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2021-3-60-125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85544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Shekh Maruf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2021-3-60-157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84293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Golam Kibria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2021-3-60-215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9984653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ABC748D0-91C4-2E88-EF77-6C7EAB9B1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3620" y="2008030"/>
            <a:ext cx="171196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👩‍💻 Submitted By</a:t>
            </a:r>
          </a:p>
        </p:txBody>
      </p:sp>
    </p:spTree>
    <p:extLst>
      <p:ext uri="{BB962C8B-B14F-4D97-AF65-F5344CB8AC3E}">
        <p14:creationId xmlns:p14="http://schemas.microsoft.com/office/powerpoint/2010/main" val="277223372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19DAC9FA-BA19-BB8B-CBBE-14D74FB67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BADFA45C-7C94-E012-2775-7E668BF604BF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F96B2E72-17A4-5D3B-2B6E-9317BA7245C8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4253319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Research Method &amp; Findings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44C0D31D-9BB4-D7F3-569B-35732C585A2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734740" y="1684660"/>
            <a:ext cx="4395270" cy="2500188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1EB47A6-34A5-329C-2879-22F41CDF5FC1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30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9D6FF4B1-8404-78E2-2FD2-BD0DD2B0FD7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2" name="Picture 2" descr="Forms response chart. Question title: How open are you to personalized suggestions based on your app usage behavior?. Number of responses: 20 responses.">
            <a:extLst>
              <a:ext uri="{FF2B5EF4-FFF2-40B4-BE49-F238E27FC236}">
                <a16:creationId xmlns:a16="http://schemas.microsoft.com/office/drawing/2014/main" id="{5665334C-A817-9012-CAA9-077062E5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80" y="1242022"/>
            <a:ext cx="7845039" cy="330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03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2FC16D8C-DAB6-3F22-B191-4718057EB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5ED0F8B3-B377-E74A-F3A1-AA8C511DB155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1094DC19-D63E-BC26-E1A2-495069F6E6A8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4253319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Research Method &amp; Findings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9127B333-1359-5BB5-F54E-B82646AF2F0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734740" y="1684660"/>
            <a:ext cx="4395270" cy="2500188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54FAD44-25CB-3769-E22A-FAD44BADC78B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31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A37595FB-AE8C-E39F-FA2F-8272EB83FA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6" name="Picture 2" descr="Forms response chart. Question title: Would you recommend such an app to others if it helped you use your time better?. Number of responses: 20 responses.">
            <a:extLst>
              <a:ext uri="{FF2B5EF4-FFF2-40B4-BE49-F238E27FC236}">
                <a16:creationId xmlns:a16="http://schemas.microsoft.com/office/drawing/2014/main" id="{5F3AD2C5-C708-E807-D777-F474386B9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64" y="1033400"/>
            <a:ext cx="8186871" cy="344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43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>
          <a:extLst>
            <a:ext uri="{FF2B5EF4-FFF2-40B4-BE49-F238E27FC236}">
              <a16:creationId xmlns:a16="http://schemas.microsoft.com/office/drawing/2014/main" id="{73D4321B-DA5D-BB69-F547-C6964BBD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87;p38">
            <a:extLst>
              <a:ext uri="{FF2B5EF4-FFF2-40B4-BE49-F238E27FC236}">
                <a16:creationId xmlns:a16="http://schemas.microsoft.com/office/drawing/2014/main" id="{00A7965D-C567-03B4-84DB-BCE9986D9C35}"/>
              </a:ext>
            </a:extLst>
          </p:cNvPr>
          <p:cNvSpPr/>
          <p:nvPr/>
        </p:nvSpPr>
        <p:spPr>
          <a:xfrm rot="-5400000">
            <a:off x="3343712" y="-841390"/>
            <a:ext cx="2456574" cy="707514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1269;p54">
            <a:extLst>
              <a:ext uri="{FF2B5EF4-FFF2-40B4-BE49-F238E27FC236}">
                <a16:creationId xmlns:a16="http://schemas.microsoft.com/office/drawing/2014/main" id="{DCC216B4-CDAD-9346-052C-50AA56C283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201" y="1811389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89;p60">
            <a:extLst>
              <a:ext uri="{FF2B5EF4-FFF2-40B4-BE49-F238E27FC236}">
                <a16:creationId xmlns:a16="http://schemas.microsoft.com/office/drawing/2014/main" id="{2119DFC6-1945-6266-CA41-7EE1739877B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0123">
            <a:off x="4491249" y="945346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760;p59">
            <a:extLst>
              <a:ext uri="{FF2B5EF4-FFF2-40B4-BE49-F238E27FC236}">
                <a16:creationId xmlns:a16="http://schemas.microsoft.com/office/drawing/2014/main" id="{7D945573-0E24-AB52-EC22-66F59E00A5EE}"/>
              </a:ext>
            </a:extLst>
          </p:cNvPr>
          <p:cNvSpPr txBox="1">
            <a:spLocks/>
          </p:cNvSpPr>
          <p:nvPr/>
        </p:nvSpPr>
        <p:spPr>
          <a:xfrm>
            <a:off x="1587408" y="1845205"/>
            <a:ext cx="6391962" cy="148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36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High Fidelity Prototype</a:t>
            </a:r>
            <a:endParaRPr lang="en-GB" dirty="0"/>
          </a:p>
        </p:txBody>
      </p:sp>
      <p:pic>
        <p:nvPicPr>
          <p:cNvPr id="25" name="Google Shape;1270;p54">
            <a:extLst>
              <a:ext uri="{FF2B5EF4-FFF2-40B4-BE49-F238E27FC236}">
                <a16:creationId xmlns:a16="http://schemas.microsoft.com/office/drawing/2014/main" id="{D6EC3879-30C9-9403-2C4F-45E40B5457C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2635" y="2089827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44;p33">
            <a:extLst>
              <a:ext uri="{FF2B5EF4-FFF2-40B4-BE49-F238E27FC236}">
                <a16:creationId xmlns:a16="http://schemas.microsoft.com/office/drawing/2014/main" id="{930E8D66-7C82-9BB5-3341-B810BF7175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92967">
            <a:off x="8053314" y="1299532"/>
            <a:ext cx="710960" cy="121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73;p54">
            <a:extLst>
              <a:ext uri="{FF2B5EF4-FFF2-40B4-BE49-F238E27FC236}">
                <a16:creationId xmlns:a16="http://schemas.microsoft.com/office/drawing/2014/main" id="{0A7F26E9-22E0-65D3-8B53-54251C26363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492265" flipH="1" flipV="1">
            <a:off x="-128033" y="-361427"/>
            <a:ext cx="1175189" cy="14102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6C46AE2-AEA2-A71E-FB92-1DFAC52BD253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5807790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D96A890D-5AF0-1792-08DB-771757B80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D18A9DAC-2977-F857-CADE-B38402C6F187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385C9B1E-50A7-93FE-601D-62799F614245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4253319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High Fidelity Prototype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86E6450-40F4-5401-6A27-D8F46C50EB05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33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B0D0CC26-5575-909A-EA64-E9F692AF90E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C543DD-CEEF-6A8D-A06E-CB7F5289F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133" y="1140550"/>
            <a:ext cx="7208250" cy="3841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26FEF5-401F-7A34-6F8E-1596D3EC5CE0}"/>
              </a:ext>
            </a:extLst>
          </p:cNvPr>
          <p:cNvSpPr txBox="1"/>
          <p:nvPr/>
        </p:nvSpPr>
        <p:spPr>
          <a:xfrm>
            <a:off x="114300" y="817626"/>
            <a:ext cx="9029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Link:https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://www.figma.com/proto/fKnv0Nam9RqUgvvTWYFOBl/CSE428?node-id=0-1&amp;t=ldBNhtP14ywPsG6a-1</a:t>
            </a:r>
          </a:p>
        </p:txBody>
      </p:sp>
    </p:spTree>
    <p:extLst>
      <p:ext uri="{BB962C8B-B14F-4D97-AF65-F5344CB8AC3E}">
        <p14:creationId xmlns:p14="http://schemas.microsoft.com/office/powerpoint/2010/main" val="258216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2F01ADFC-4A17-706A-3BDD-90A8565B9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01353776-9F0B-45D9-9940-A2262EED269D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8081A49C-6954-57D3-68ED-76F5752EF793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4253319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High Fidelity Prototype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343E257-9EAA-CC4B-A9A8-28D9ED332B8F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34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51EFDBE5-C293-68FF-E1FE-27075DADFFA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676096-0116-0568-23BD-6C4DDA655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070" y="937149"/>
            <a:ext cx="4902575" cy="404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4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D8878E07-2BCC-8754-F4CD-FA3D36565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1EA30F06-0FEB-4FB8-7A36-3F579E513D64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20896BF1-C7A3-CB5F-169F-533F4395B2F9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4253319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High Fidelity Prototype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5F8ED7F-55A6-301D-9B34-01C01F6A61A4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35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ABAB16E2-6D9A-49FC-3F60-EA989621E4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AD76A3-6822-A5CB-13D4-5BDE6BE55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929" y="853229"/>
            <a:ext cx="5176142" cy="421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8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F6682BBD-D46B-31C4-0D6B-8DE73F6DA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B02F21C6-CA23-9922-4885-915480FFBC0D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B00AADB7-2F90-01F7-7D0D-03AC83A2AE49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4253319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High Fidelity Prototype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1971B8-15C3-3E37-3F0E-2B5D3F4DBE22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36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9EECD93A-E203-D490-09A4-3F94527A0B9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0BEF93-1263-3417-077F-6E6F538C3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5" y="982391"/>
            <a:ext cx="4910961" cy="395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6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3BC51D19-BFE0-DB5E-53B3-C279637E5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40CB9797-3910-3D08-D628-A33D7EABAA32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FD478A60-F5AB-D9E3-3DD1-1FB3C7C7C4DC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4253319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High Fidelity Prototype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FC01945-FCF5-B76A-9AB5-F937CBE8187A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37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EC24EA1B-B3C8-47A5-6757-165CAE2AF3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9A47EB-51EE-BB62-A2E6-92AF82DBD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5" y="982391"/>
            <a:ext cx="4910961" cy="395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4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9B03E532-B230-2750-233E-71A05C5C2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41727CFC-AC5D-AFB2-86F1-2E8FD8760613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7C2D45D0-436C-83A7-5D87-2163CEA89CA2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4253319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High Fidelity Prototype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4092A39-406B-03B9-2803-27059A63815A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38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23C8C545-FD50-4384-758E-B5339E33CC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0CA810-BB68-7BD7-8C06-3B2297F0B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583" y="765625"/>
            <a:ext cx="5296440" cy="425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8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38398973-4CBA-1CAB-8631-BC7D033B0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DF1C6A4E-3119-50A3-BD78-5FA94AC3F220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1D069BA4-2EAA-7A33-E9FE-22B9AB3A4BA8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5338635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High Fidelity Prototype (Style Guide)  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1787CD1-CEF4-F5E3-4276-EECFF4D3579E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39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28130F65-F64A-62BE-84C4-2F7A6765198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03E93E-F300-AF05-61C9-735AEA978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799" y="765625"/>
            <a:ext cx="5671409" cy="430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4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>
          <a:extLst>
            <a:ext uri="{FF2B5EF4-FFF2-40B4-BE49-F238E27FC236}">
              <a16:creationId xmlns:a16="http://schemas.microsoft.com/office/drawing/2014/main" id="{F6071331-E61B-1729-09FC-07AF44550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87;p38">
            <a:extLst>
              <a:ext uri="{FF2B5EF4-FFF2-40B4-BE49-F238E27FC236}">
                <a16:creationId xmlns:a16="http://schemas.microsoft.com/office/drawing/2014/main" id="{350A9BA4-05F2-AE89-35AE-3DB059FD39B3}"/>
              </a:ext>
            </a:extLst>
          </p:cNvPr>
          <p:cNvSpPr/>
          <p:nvPr/>
        </p:nvSpPr>
        <p:spPr>
          <a:xfrm rot="-5400000">
            <a:off x="3343712" y="-841390"/>
            <a:ext cx="2456574" cy="707514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1269;p54">
            <a:extLst>
              <a:ext uri="{FF2B5EF4-FFF2-40B4-BE49-F238E27FC236}">
                <a16:creationId xmlns:a16="http://schemas.microsoft.com/office/drawing/2014/main" id="{D7FFE150-9550-5636-E50B-74433BD7C82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201" y="1811389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89;p60">
            <a:extLst>
              <a:ext uri="{FF2B5EF4-FFF2-40B4-BE49-F238E27FC236}">
                <a16:creationId xmlns:a16="http://schemas.microsoft.com/office/drawing/2014/main" id="{82FC4DD8-C0F0-D0A3-25AB-85BDC73A2B9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0123">
            <a:off x="4491249" y="945346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760;p59">
            <a:extLst>
              <a:ext uri="{FF2B5EF4-FFF2-40B4-BE49-F238E27FC236}">
                <a16:creationId xmlns:a16="http://schemas.microsoft.com/office/drawing/2014/main" id="{66D077FF-85BB-24D8-41D5-6CF9DDCC7D3C}"/>
              </a:ext>
            </a:extLst>
          </p:cNvPr>
          <p:cNvSpPr txBox="1">
            <a:spLocks/>
          </p:cNvSpPr>
          <p:nvPr/>
        </p:nvSpPr>
        <p:spPr>
          <a:xfrm>
            <a:off x="1587408" y="1845205"/>
            <a:ext cx="6391962" cy="148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36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Introduction</a:t>
            </a:r>
            <a:endParaRPr lang="en-GB" dirty="0"/>
          </a:p>
        </p:txBody>
      </p:sp>
      <p:pic>
        <p:nvPicPr>
          <p:cNvPr id="25" name="Google Shape;1270;p54">
            <a:extLst>
              <a:ext uri="{FF2B5EF4-FFF2-40B4-BE49-F238E27FC236}">
                <a16:creationId xmlns:a16="http://schemas.microsoft.com/office/drawing/2014/main" id="{E324F20C-5867-11C5-5AE1-0B0F6CDE19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2635" y="2089827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44;p33">
            <a:extLst>
              <a:ext uri="{FF2B5EF4-FFF2-40B4-BE49-F238E27FC236}">
                <a16:creationId xmlns:a16="http://schemas.microsoft.com/office/drawing/2014/main" id="{88D61F78-6BEC-85D2-5735-2CCFCE6E1A0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92967">
            <a:off x="8053314" y="1299532"/>
            <a:ext cx="710960" cy="121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73;p54">
            <a:extLst>
              <a:ext uri="{FF2B5EF4-FFF2-40B4-BE49-F238E27FC236}">
                <a16:creationId xmlns:a16="http://schemas.microsoft.com/office/drawing/2014/main" id="{6D233A44-5DBA-768E-F2BC-5D4717237C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492265" flipH="1" flipV="1">
            <a:off x="-128033" y="-361427"/>
            <a:ext cx="1175189" cy="14102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0638E72-6985-B0DA-86BA-8B5B3CF5A08E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590757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>
          <a:extLst>
            <a:ext uri="{FF2B5EF4-FFF2-40B4-BE49-F238E27FC236}">
              <a16:creationId xmlns:a16="http://schemas.microsoft.com/office/drawing/2014/main" id="{37708B01-40F3-A2B0-C004-D5B1A6BA4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87;p38">
            <a:extLst>
              <a:ext uri="{FF2B5EF4-FFF2-40B4-BE49-F238E27FC236}">
                <a16:creationId xmlns:a16="http://schemas.microsoft.com/office/drawing/2014/main" id="{142A4E8B-3F38-CB8C-9350-9E21CFE60AAB}"/>
              </a:ext>
            </a:extLst>
          </p:cNvPr>
          <p:cNvSpPr/>
          <p:nvPr/>
        </p:nvSpPr>
        <p:spPr>
          <a:xfrm rot="-5400000">
            <a:off x="3505807" y="-1003484"/>
            <a:ext cx="2456574" cy="7399337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1269;p54">
            <a:extLst>
              <a:ext uri="{FF2B5EF4-FFF2-40B4-BE49-F238E27FC236}">
                <a16:creationId xmlns:a16="http://schemas.microsoft.com/office/drawing/2014/main" id="{9E40FC18-0F4E-5E9B-D95B-375306FFDC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201" y="1811389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89;p60">
            <a:extLst>
              <a:ext uri="{FF2B5EF4-FFF2-40B4-BE49-F238E27FC236}">
                <a16:creationId xmlns:a16="http://schemas.microsoft.com/office/drawing/2014/main" id="{00BC96E7-E305-3439-0490-0AA12C12008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0123">
            <a:off x="4491249" y="945346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760;p59">
            <a:extLst>
              <a:ext uri="{FF2B5EF4-FFF2-40B4-BE49-F238E27FC236}">
                <a16:creationId xmlns:a16="http://schemas.microsoft.com/office/drawing/2014/main" id="{5CDB4E54-04B3-A25A-ACAD-33B6A544CDFB}"/>
              </a:ext>
            </a:extLst>
          </p:cNvPr>
          <p:cNvSpPr txBox="1">
            <a:spLocks/>
          </p:cNvSpPr>
          <p:nvPr/>
        </p:nvSpPr>
        <p:spPr>
          <a:xfrm>
            <a:off x="1587408" y="1845205"/>
            <a:ext cx="6391962" cy="148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36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Interface Evaluation</a:t>
            </a:r>
          </a:p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Nielsen Heuristics and CRAP</a:t>
            </a:r>
            <a:endParaRPr lang="en-GB" dirty="0"/>
          </a:p>
        </p:txBody>
      </p:sp>
      <p:pic>
        <p:nvPicPr>
          <p:cNvPr id="25" name="Google Shape;1270;p54">
            <a:extLst>
              <a:ext uri="{FF2B5EF4-FFF2-40B4-BE49-F238E27FC236}">
                <a16:creationId xmlns:a16="http://schemas.microsoft.com/office/drawing/2014/main" id="{25D299EF-BB6F-9CEC-9EF4-1EAC210A224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2635" y="2089827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44;p33">
            <a:extLst>
              <a:ext uri="{FF2B5EF4-FFF2-40B4-BE49-F238E27FC236}">
                <a16:creationId xmlns:a16="http://schemas.microsoft.com/office/drawing/2014/main" id="{18072029-9601-AC3B-4EB3-F5887CB0DA9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92967">
            <a:off x="8053314" y="1299532"/>
            <a:ext cx="710960" cy="121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73;p54">
            <a:extLst>
              <a:ext uri="{FF2B5EF4-FFF2-40B4-BE49-F238E27FC236}">
                <a16:creationId xmlns:a16="http://schemas.microsoft.com/office/drawing/2014/main" id="{C482CE91-EF3F-9BD0-569A-45235665E38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492265" flipH="1" flipV="1">
            <a:off x="-128033" y="-361427"/>
            <a:ext cx="1175189" cy="14102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CD73E80-AE3E-7305-6826-A889448303E7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1327600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19BB7921-E7E7-A59F-0880-C0DD33067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FCCAEF80-6A73-D5E3-35B9-D624326C52BF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C2D5E5B7-1CB2-470D-95CA-0B2DD052F9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878526" y="880218"/>
            <a:ext cx="7039657" cy="4139450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16F16F87-CDEF-E3B1-DD7D-3A8E7AFAD9B5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77C0487C-50C9-7F49-0DA6-E9F3A687389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55279E98-5BC5-798C-3CFA-6520323CDC9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617EB6DB-8AC8-FF3E-123D-9923F46F62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33237" y="-615053"/>
            <a:ext cx="7232240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Interface Evaluation – Heuristic Analysis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3D5D5E63-8853-1EE1-396C-7902AB3A801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B04B8F6-B407-9708-FECC-819B8FEF3197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B34C22-36F0-8C46-E120-24257C239CDE}"/>
              </a:ext>
            </a:extLst>
          </p:cNvPr>
          <p:cNvSpPr txBox="1"/>
          <p:nvPr/>
        </p:nvSpPr>
        <p:spPr>
          <a:xfrm>
            <a:off x="994874" y="955017"/>
            <a:ext cx="42041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🔍 Identified Issue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pie chart’s labels (“Focus Time” and “Idle Time”) are too small, reducing readability.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bar lacks visual affordance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making it unclear that it’s interactive.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AD9244-0EA6-9B24-0BBC-AF8B6E04D1A4}"/>
              </a:ext>
            </a:extLst>
          </p:cNvPr>
          <p:cNvSpPr txBox="1"/>
          <p:nvPr/>
        </p:nvSpPr>
        <p:spPr>
          <a:xfrm>
            <a:off x="936696" y="2506675"/>
            <a:ext cx="432050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📏 Affected Heuristics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1️⃣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#1 – Visibility of System Status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can’t easily interpret chart data due to small/hidden labels.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2️⃣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#6 – Recognition Rather than Recall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size hinders immediate recognition of data categories.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3️⃣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#4 – Consistency and Standards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search bar does not follow standard design conventions for inputs (e.g., border, placeholder text, or icons).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AD6064D-3D0C-F2E4-81C6-286D6C9938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937" y="1032608"/>
            <a:ext cx="1765300" cy="362521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E593CF-4371-32B1-A511-9FC66929B890}"/>
              </a:ext>
            </a:extLst>
          </p:cNvPr>
          <p:cNvCxnSpPr>
            <a:cxnSpLocks/>
          </p:cNvCxnSpPr>
          <p:nvPr/>
        </p:nvCxnSpPr>
        <p:spPr>
          <a:xfrm>
            <a:off x="1153682" y="2423343"/>
            <a:ext cx="4153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16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911A6A18-4291-D360-0608-52162EAB9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6B0A0853-AD8A-C1D2-F0C5-2CC9108D5103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F242BDCD-69EB-7A31-0F2B-1883609F44F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878526" y="880218"/>
            <a:ext cx="7039657" cy="4139450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AF8C2A0A-6CEF-58F4-912F-9E6A8E8373E8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735F3A2C-20E0-1A00-B210-05220806C4F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907B4521-EF5F-0E55-DEAC-D61098DBD3B8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08EA09EC-64FA-7889-051A-A71F4C68010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33237" y="-615053"/>
            <a:ext cx="7108452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Interface Evaluation – Heuristic Analysis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192019E0-F95F-833B-7570-5244196B8BA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E4F199C-1ADE-3AD5-E7BB-DC0CF65CBBC1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4FF5A1-4399-71A7-465A-ABC72CF22E60}"/>
              </a:ext>
            </a:extLst>
          </p:cNvPr>
          <p:cNvSpPr txBox="1"/>
          <p:nvPr/>
        </p:nvSpPr>
        <p:spPr>
          <a:xfrm>
            <a:off x="878520" y="1267795"/>
            <a:ext cx="42041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⚠️ Severity Rating</a:t>
            </a:r>
          </a:p>
          <a:p>
            <a:r>
              <a:rPr lang="en-US" b="1" dirty="0"/>
              <a:t>🟠 Major</a:t>
            </a:r>
            <a:r>
              <a:rPr lang="en-US" dirty="0"/>
              <a:t> – The issues significantly hinder data readability and feature discoverability, impacting usability.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6DE29E-1060-0005-4B70-14894478C6AC}"/>
              </a:ext>
            </a:extLst>
          </p:cNvPr>
          <p:cNvSpPr txBox="1"/>
          <p:nvPr/>
        </p:nvSpPr>
        <p:spPr>
          <a:xfrm>
            <a:off x="878520" y="2363880"/>
            <a:ext cx="432050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✅ Recommendations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📈 </a:t>
            </a:r>
            <a:r>
              <a:rPr lang="en-US" b="1" dirty="0"/>
              <a:t>For the Pie Chart: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Increase label font size and reposition labels within visible areas.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</a:t>
            </a:r>
            <a:r>
              <a:rPr lang="en-US" b="1" dirty="0"/>
              <a:t>legends</a:t>
            </a:r>
            <a:r>
              <a:rPr lang="en-US" dirty="0"/>
              <a:t> and </a:t>
            </a:r>
            <a:r>
              <a:rPr lang="en-US" b="1" dirty="0"/>
              <a:t>hover tooltips</a:t>
            </a:r>
            <a:r>
              <a:rPr lang="en-US" dirty="0"/>
              <a:t> for detailed breakdown.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🔍 </a:t>
            </a:r>
            <a:r>
              <a:rPr lang="en-US" b="1" dirty="0"/>
              <a:t>For the Search Bar: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a </a:t>
            </a:r>
            <a:r>
              <a:rPr lang="en-US" b="1" dirty="0"/>
              <a:t>bordered input field</a:t>
            </a:r>
            <a:r>
              <a:rPr lang="en-US" dirty="0"/>
              <a:t>, </a:t>
            </a:r>
            <a:r>
              <a:rPr lang="en-US" b="1" dirty="0"/>
              <a:t>search icon</a:t>
            </a:r>
            <a:r>
              <a:rPr lang="en-US" dirty="0"/>
              <a:t>, and light shadow for depth.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Apply placeholder text like </a:t>
            </a:r>
            <a:r>
              <a:rPr lang="en-US" i="1" dirty="0"/>
              <a:t>“Search activities…”</a:t>
            </a:r>
            <a:r>
              <a:rPr lang="en-US" dirty="0"/>
              <a:t> for affordance.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2BD8888-9AD8-948F-82F4-C242AD6BCF3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937" y="1032608"/>
            <a:ext cx="1765300" cy="362521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49BD7-F8AD-25A2-BD9C-0F068EC0AA96}"/>
              </a:ext>
            </a:extLst>
          </p:cNvPr>
          <p:cNvCxnSpPr>
            <a:cxnSpLocks/>
          </p:cNvCxnSpPr>
          <p:nvPr/>
        </p:nvCxnSpPr>
        <p:spPr>
          <a:xfrm>
            <a:off x="979743" y="2352029"/>
            <a:ext cx="444319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27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C51F8B52-BA1E-0AAC-0D76-6FD2034F6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E1BDBA3D-1AE6-E654-EEAD-F1151DB6512B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4456742F-BC73-8390-997B-ECC766B917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878526" y="880218"/>
            <a:ext cx="7039657" cy="4139450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E69598E6-E4AE-9075-5B31-26EACD1AA3B1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FD0F33A7-949C-BD51-FC78-3F5EF1FFD11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1B189D02-2602-CBB9-B266-EBC8EFB00038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05537185-BBFE-DEAC-BDB3-A2F770E5478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89013" y="-609855"/>
            <a:ext cx="8365974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Interface Evaluation –Graphic Design Principles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E6964914-343F-58B9-B6C8-F22D3FFD6AE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54353" y="508347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5A86522-95C0-B770-59E1-61D7160648C7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0070CA-AEB8-A945-58A9-4091C510C728}"/>
              </a:ext>
            </a:extLst>
          </p:cNvPr>
          <p:cNvSpPr txBox="1"/>
          <p:nvPr/>
        </p:nvSpPr>
        <p:spPr>
          <a:xfrm>
            <a:off x="1069204" y="1009668"/>
            <a:ext cx="466615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🌓 Contrast</a:t>
            </a:r>
          </a:p>
          <a:p>
            <a:pPr>
              <a:buNone/>
            </a:pPr>
            <a:r>
              <a:rPr lang="en-US" dirty="0"/>
              <a:t>✅ </a:t>
            </a:r>
            <a:r>
              <a:rPr lang="en-US" i="1" dirty="0"/>
              <a:t>Strengths: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Good visual contrast between </a:t>
            </a:r>
            <a:r>
              <a:rPr lang="en-US" b="1" dirty="0"/>
              <a:t>"Focus Time"</a:t>
            </a:r>
            <a:r>
              <a:rPr lang="en-US" dirty="0"/>
              <a:t> and </a:t>
            </a:r>
            <a:r>
              <a:rPr lang="en-US" b="1" dirty="0"/>
              <a:t>"Idle Time"</a:t>
            </a:r>
            <a:r>
              <a:rPr lang="en-US" dirty="0"/>
              <a:t> chart sections.</a:t>
            </a:r>
          </a:p>
          <a:p>
            <a:pPr>
              <a:buNone/>
            </a:pPr>
            <a:r>
              <a:rPr lang="en-US" dirty="0"/>
              <a:t>⚠️ </a:t>
            </a:r>
            <a:r>
              <a:rPr lang="en-US" i="1" dirty="0"/>
              <a:t>Areas for Improvement: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Chart </a:t>
            </a:r>
            <a:r>
              <a:rPr lang="en-US" b="1" dirty="0"/>
              <a:t>labels lack visual weight</a:t>
            </a:r>
            <a:r>
              <a:rPr lang="en-US" dirty="0"/>
              <a:t>; consider bolder font or contrasting label background for clarity.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75EF57-C101-2A93-6BEE-9929AA1FF5F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139" y="1122997"/>
            <a:ext cx="1765300" cy="36252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039FDA-77D9-AAD9-7917-CEDE6A09DC8D}"/>
              </a:ext>
            </a:extLst>
          </p:cNvPr>
          <p:cNvSpPr txBox="1"/>
          <p:nvPr/>
        </p:nvSpPr>
        <p:spPr>
          <a:xfrm>
            <a:off x="1010920" y="2739565"/>
            <a:ext cx="48198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♻️ Repetition</a:t>
            </a:r>
          </a:p>
          <a:p>
            <a:pPr>
              <a:buNone/>
            </a:pPr>
            <a:r>
              <a:rPr lang="en-US" dirty="0"/>
              <a:t>✅ </a:t>
            </a:r>
            <a:r>
              <a:rPr lang="en-US" i="1" dirty="0"/>
              <a:t>Strengths: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Buttons follow a </a:t>
            </a:r>
            <a:r>
              <a:rPr lang="en-US" b="1" dirty="0"/>
              <a:t>consistent style</a:t>
            </a:r>
            <a:r>
              <a:rPr lang="en-US" dirty="0"/>
              <a:t> across the interface.</a:t>
            </a:r>
          </a:p>
          <a:p>
            <a:pPr>
              <a:buNone/>
            </a:pPr>
            <a:r>
              <a:rPr lang="en-US" dirty="0"/>
              <a:t>⚠️ </a:t>
            </a:r>
            <a:r>
              <a:rPr lang="en-US" i="1" dirty="0"/>
              <a:t>Areas for Improvement: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More repeated design elements (icons, card structures, color patterns) can reinforce </a:t>
            </a:r>
            <a:r>
              <a:rPr lang="en-US" b="1" dirty="0"/>
              <a:t>visual unity</a:t>
            </a:r>
            <a:r>
              <a:rPr lang="en-US" dirty="0"/>
              <a:t> and flow.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E36729-FB82-1B42-3C9A-13F9B6AFA7BA}"/>
              </a:ext>
            </a:extLst>
          </p:cNvPr>
          <p:cNvCxnSpPr/>
          <p:nvPr/>
        </p:nvCxnSpPr>
        <p:spPr>
          <a:xfrm>
            <a:off x="1068249" y="2733088"/>
            <a:ext cx="466710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43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11F8073F-37A7-A565-F267-8DF9C0C69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3487A757-98BD-679B-255D-F3360F21FED1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FA9E3523-A91E-A49E-3F19-F1DF1E05CE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878526" y="880218"/>
            <a:ext cx="7039657" cy="4139450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D4CAA224-D079-46E4-A50B-9757FA3B1A83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160C1A03-C589-6273-E509-9F2A8B4CC30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F5F42905-35A3-79D4-B01E-4C6C3CABE708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7BA3CBC0-7168-F90C-0AE7-3B60E9D6FBE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89013" y="-609855"/>
            <a:ext cx="8365974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Interface Evaluation –Graphic Design Principles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611CC909-D015-EA3C-4A4B-DBF64AC8C83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54353" y="508347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714E701-E0BE-413B-2A21-D80BFC85E384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7619A0-87CA-9DA6-4E93-39A56F5D09DC}"/>
              </a:ext>
            </a:extLst>
          </p:cNvPr>
          <p:cNvSpPr txBox="1"/>
          <p:nvPr/>
        </p:nvSpPr>
        <p:spPr>
          <a:xfrm>
            <a:off x="1069204" y="1009668"/>
            <a:ext cx="466615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📐 Alignment</a:t>
            </a:r>
          </a:p>
          <a:p>
            <a:pPr>
              <a:buNone/>
            </a:pPr>
            <a:r>
              <a:rPr lang="en-US" dirty="0"/>
              <a:t>⚠️ </a:t>
            </a:r>
            <a:r>
              <a:rPr lang="en-US" i="1" dirty="0"/>
              <a:t>Areas for Improvement: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Pie chart and buttons appear </a:t>
            </a:r>
            <a:r>
              <a:rPr lang="en-US" b="1" dirty="0"/>
              <a:t>scattered</a:t>
            </a:r>
            <a:r>
              <a:rPr lang="en-US" dirty="0"/>
              <a:t> and not grid-aligned.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Ensure </a:t>
            </a:r>
            <a:r>
              <a:rPr lang="en-US" b="1" dirty="0"/>
              <a:t>consistent horizontal/vertical alignment</a:t>
            </a:r>
            <a:r>
              <a:rPr lang="en-US" dirty="0"/>
              <a:t> for a clean layout.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CE9CA2-2541-3E64-2868-E468FB698D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139" y="1122997"/>
            <a:ext cx="1765300" cy="36252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CBEF7A-BD0A-0974-EFA0-3461CA4763F4}"/>
              </a:ext>
            </a:extLst>
          </p:cNvPr>
          <p:cNvSpPr txBox="1"/>
          <p:nvPr/>
        </p:nvSpPr>
        <p:spPr>
          <a:xfrm>
            <a:off x="1010920" y="2739565"/>
            <a:ext cx="48198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📏 Proximity</a:t>
            </a:r>
          </a:p>
          <a:p>
            <a:pPr>
              <a:buNone/>
            </a:pPr>
            <a:r>
              <a:rPr lang="en-US" dirty="0"/>
              <a:t>✅ </a:t>
            </a:r>
            <a:r>
              <a:rPr lang="en-US" i="1" dirty="0"/>
              <a:t>Strengths: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"Focus Time" and "Idle Time" are appropriately grouped.</a:t>
            </a:r>
          </a:p>
          <a:p>
            <a:pPr>
              <a:buNone/>
            </a:pPr>
            <a:r>
              <a:rPr lang="en-US" dirty="0"/>
              <a:t>⚠️ </a:t>
            </a:r>
            <a:r>
              <a:rPr lang="en-US" i="1" dirty="0"/>
              <a:t>Areas for Improvement: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Move </a:t>
            </a:r>
            <a:r>
              <a:rPr lang="en-US" b="1" dirty="0"/>
              <a:t>"Focus Score"</a:t>
            </a:r>
            <a:r>
              <a:rPr lang="en-US" dirty="0"/>
              <a:t> closer to related metrics like </a:t>
            </a:r>
            <a:r>
              <a:rPr lang="en-US" b="1" dirty="0"/>
              <a:t>"Idle Time"</a:t>
            </a:r>
            <a:r>
              <a:rPr lang="en-US" dirty="0"/>
              <a:t> to form logical </a:t>
            </a:r>
            <a:r>
              <a:rPr lang="en-US" b="1" dirty="0"/>
              <a:t>visual groups</a:t>
            </a:r>
            <a:r>
              <a:rPr lang="en-US" dirty="0"/>
              <a:t>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A4BEE9-58F7-3EB2-6E51-096CDAE4B738}"/>
              </a:ext>
            </a:extLst>
          </p:cNvPr>
          <p:cNvCxnSpPr/>
          <p:nvPr/>
        </p:nvCxnSpPr>
        <p:spPr>
          <a:xfrm>
            <a:off x="1068249" y="2590910"/>
            <a:ext cx="466710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48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88BBF9F3-A8F7-9F7B-D813-98BC86466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8E5B5448-CBB6-2D15-0026-58D27301C311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FF2BE6CA-9775-E6EE-B733-ECE7039027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878526" y="880218"/>
            <a:ext cx="7039657" cy="4139450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6FCE3195-3070-0256-2B0E-FE7F58A7DFB9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33D91A77-700B-022F-55EE-060B5F9501A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9CBF752B-7EF6-3BF8-994D-2A55EF0935F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69FB704D-A344-F394-F077-72885985768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01652" y="-615053"/>
            <a:ext cx="786382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🎨 Leaderboard Chart</a:t>
            </a:r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– Heuristic Analysis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1A5C6A99-E732-8C79-3284-5CD1E038144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912259C-8886-8648-A8A1-0F48678003EF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43C4A1-2443-5302-4AB1-B621104F8BFD}"/>
              </a:ext>
            </a:extLst>
          </p:cNvPr>
          <p:cNvSpPr txBox="1"/>
          <p:nvPr/>
        </p:nvSpPr>
        <p:spPr>
          <a:xfrm>
            <a:off x="994874" y="955017"/>
            <a:ext cx="42041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🧩 Identified Problem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leaderboard chart is visually confusing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Block sizes don’t clearly reflect rank or score differences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User images and names overlap blocks</a:t>
            </a:r>
            <a:r>
              <a:rPr lang="en-US" dirty="0"/>
              <a:t>, reducing readability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3B0B29-8AB8-8DC9-2428-FF5515DF6555}"/>
              </a:ext>
            </a:extLst>
          </p:cNvPr>
          <p:cNvSpPr txBox="1"/>
          <p:nvPr/>
        </p:nvSpPr>
        <p:spPr>
          <a:xfrm>
            <a:off x="878520" y="2498187"/>
            <a:ext cx="432050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🔍 Violated Heuristics</a:t>
            </a:r>
          </a:p>
          <a:p>
            <a:pPr>
              <a:buNone/>
            </a:pPr>
            <a:r>
              <a:rPr lang="en-US" dirty="0"/>
              <a:t>6️⃣ </a:t>
            </a:r>
            <a:r>
              <a:rPr lang="en-US" b="1" dirty="0"/>
              <a:t>Recognition Rather Than Recall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Users struggle to visually interpret ranking data without standard cues.</a:t>
            </a:r>
          </a:p>
          <a:p>
            <a:pPr>
              <a:buNone/>
            </a:pPr>
            <a:r>
              <a:rPr lang="en-US" dirty="0"/>
              <a:t>8️⃣ </a:t>
            </a:r>
            <a:r>
              <a:rPr lang="en-US" b="1" dirty="0"/>
              <a:t>Aesthetic and Minimalist Design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Overlapping UI elements clutter the interface and reduce clarity.</a:t>
            </a:r>
          </a:p>
          <a:p>
            <a:pPr>
              <a:buNone/>
            </a:pPr>
            <a:r>
              <a:rPr lang="en-US" dirty="0"/>
              <a:t>4️⃣ </a:t>
            </a:r>
            <a:r>
              <a:rPr lang="en-US" b="1" dirty="0"/>
              <a:t>Consistency and Standards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Lacks the familiar structure of conventional leaderboard formats.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4AF1-7477-2C4B-6436-30A08FA534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923" y="940671"/>
            <a:ext cx="1860550" cy="380428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D0CF90-B152-8C1F-3B3E-048FB26260E5}"/>
              </a:ext>
            </a:extLst>
          </p:cNvPr>
          <p:cNvCxnSpPr/>
          <p:nvPr/>
        </p:nvCxnSpPr>
        <p:spPr>
          <a:xfrm>
            <a:off x="994874" y="2498187"/>
            <a:ext cx="466710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74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DCE0763B-A0E0-7C70-F064-557AAE0C5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68933EC8-370C-46BC-1675-DED7BD117EB3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A3DEB856-E3EC-469A-C204-3CB019FD1E7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878525" y="795087"/>
            <a:ext cx="7039657" cy="4139450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B708A494-E9DD-C5D1-88E3-F1BB50B56785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3378BFF1-77BD-95C4-FCFF-138D58D59DA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292446ED-74C1-2AF4-BE3A-8C84C8C4F150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EB11A858-1945-DA02-CB22-1A216B82963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6553" y="-615053"/>
            <a:ext cx="8068924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🎨 Leaderboard Chart</a:t>
            </a:r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– Heuristic Analysis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D9282747-3F17-912C-9648-DFAA0B4952F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033C68D-E6A7-0C97-51A3-8F746D81ECDC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908788-BC55-B73C-CB7F-F64883FEBBE8}"/>
              </a:ext>
            </a:extLst>
          </p:cNvPr>
          <p:cNvSpPr txBox="1"/>
          <p:nvPr/>
        </p:nvSpPr>
        <p:spPr>
          <a:xfrm>
            <a:off x="878520" y="1316068"/>
            <a:ext cx="42041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⚠️ Severity: Major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issue directly affects </a:t>
            </a:r>
            <a:r>
              <a:rPr lang="en-US" b="1" dirty="0"/>
              <a:t>data comprehension and user satisfaction</a:t>
            </a:r>
            <a:r>
              <a:rPr lang="en-US" dirty="0"/>
              <a:t>, especially in gamified or competitive contexts.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2DAE1E-8D6A-86EF-8E02-6D402EEC4036}"/>
              </a:ext>
            </a:extLst>
          </p:cNvPr>
          <p:cNvSpPr txBox="1"/>
          <p:nvPr/>
        </p:nvSpPr>
        <p:spPr>
          <a:xfrm>
            <a:off x="878520" y="2498187"/>
            <a:ext cx="432050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✅ Recommendations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📊 Replace the block-style layout with a </a:t>
            </a:r>
            <a:r>
              <a:rPr lang="en-US" b="1" dirty="0"/>
              <a:t>vertical leaderboard list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🥇 Rank → 🧑 Name → 📈 Score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🧍 Position </a:t>
            </a:r>
            <a:r>
              <a:rPr lang="en-US" b="1" dirty="0"/>
              <a:t>user images beside or above text</a:t>
            </a:r>
            <a:r>
              <a:rPr lang="en-US" dirty="0"/>
              <a:t>, not over blocks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🎨 Use </a:t>
            </a:r>
            <a:r>
              <a:rPr lang="en-US" b="1" dirty="0"/>
              <a:t>color contrast or bars</a:t>
            </a:r>
            <a:r>
              <a:rPr lang="en-US" dirty="0"/>
              <a:t> to show score differences, not just size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📐 Ensure consistent spacing and alignment for clarity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5023E-6B26-745E-6DFD-4AD97CA4DB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922" y="940671"/>
            <a:ext cx="1860550" cy="380428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435F2-5E1C-CE8C-6D2B-2A755DD0922F}"/>
              </a:ext>
            </a:extLst>
          </p:cNvPr>
          <p:cNvCxnSpPr/>
          <p:nvPr/>
        </p:nvCxnSpPr>
        <p:spPr>
          <a:xfrm>
            <a:off x="878520" y="2411983"/>
            <a:ext cx="466710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11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E9980DF3-06AB-C608-7E82-B60122E4C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52FBE3D2-99B1-DC32-403A-47547ADC9BE6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6825FE78-6A76-4B01-134E-359C4AD788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878526" y="880218"/>
            <a:ext cx="7039657" cy="4139450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132A023F-6733-9A3F-7ECA-9AFEBE9AB16A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906C1213-DED3-CBC4-4032-F3A24F2F564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81FDA377-2368-FA3E-0783-FF93AEFB6A98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4A9005C5-4B3A-70DE-4C67-6539FC13CB2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0" y="-609858"/>
            <a:ext cx="8960087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🎨 Leaderboard Chart – Graphic Design Evaluation</a:t>
            </a:r>
            <a:endParaRPr lang="en-GB" sz="28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3DC0C0D9-4343-0DCE-E6AB-EECD80F04AF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54353" y="508347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62A06DE-2C44-1F52-284A-99EF64332EFB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9051E8-9345-DDC6-1C93-750930DD6830}"/>
              </a:ext>
            </a:extLst>
          </p:cNvPr>
          <p:cNvSpPr txBox="1"/>
          <p:nvPr/>
        </p:nvSpPr>
        <p:spPr>
          <a:xfrm>
            <a:off x="1069204" y="1009668"/>
            <a:ext cx="47615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🌗 Contrast</a:t>
            </a:r>
          </a:p>
          <a:p>
            <a:pPr>
              <a:buNone/>
            </a:pPr>
            <a:r>
              <a:rPr lang="en-US" dirty="0"/>
              <a:t>⚠️ </a:t>
            </a:r>
            <a:r>
              <a:rPr lang="en-US" i="1" dirty="0"/>
              <a:t>Issue: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Leaderboard blocks </a:t>
            </a:r>
            <a:r>
              <a:rPr lang="en-US" b="1" dirty="0"/>
              <a:t>lack sufficient visual contrast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🟥 Ranking differences are not clear — consider </a:t>
            </a:r>
            <a:r>
              <a:rPr lang="en-US" b="1" dirty="0"/>
              <a:t>bold color gradients</a:t>
            </a:r>
            <a:r>
              <a:rPr lang="en-US" dirty="0"/>
              <a:t> or larger differences in </a:t>
            </a:r>
            <a:r>
              <a:rPr lang="en-US" b="1" dirty="0"/>
              <a:t>block height/length</a:t>
            </a:r>
            <a:endParaRPr lang="en-US" dirty="0"/>
          </a:p>
          <a:p>
            <a:pPr>
              <a:buNone/>
            </a:pPr>
            <a:r>
              <a:rPr lang="en-US" dirty="0"/>
              <a:t>✅ </a:t>
            </a:r>
            <a:r>
              <a:rPr lang="en-US" i="1" dirty="0"/>
              <a:t>Recommendation: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distinct colors</a:t>
            </a:r>
            <a:r>
              <a:rPr lang="en-US" dirty="0"/>
              <a:t> or </a:t>
            </a:r>
            <a:r>
              <a:rPr lang="en-US" b="1" dirty="0"/>
              <a:t>visual weights</a:t>
            </a:r>
            <a:r>
              <a:rPr lang="en-US" dirty="0"/>
              <a:t> (e.g., gold, silver, bronze) to highlight top ranks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35E152-DA3F-5784-F55F-210AA19B81B7}"/>
              </a:ext>
            </a:extLst>
          </p:cNvPr>
          <p:cNvSpPr txBox="1"/>
          <p:nvPr/>
        </p:nvSpPr>
        <p:spPr>
          <a:xfrm>
            <a:off x="992416" y="3011498"/>
            <a:ext cx="48198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♻️ Repetition</a:t>
            </a:r>
          </a:p>
          <a:p>
            <a:pPr>
              <a:buNone/>
            </a:pPr>
            <a:r>
              <a:rPr lang="en-US" dirty="0"/>
              <a:t>⚠️ </a:t>
            </a:r>
            <a:r>
              <a:rPr lang="en-US" i="1" dirty="0"/>
              <a:t>Issue: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 icons are repeated but don't </a:t>
            </a:r>
            <a:r>
              <a:rPr lang="en-US" b="1" dirty="0"/>
              <a:t>emphasize ranking effectively</a:t>
            </a:r>
            <a:endParaRPr lang="en-US" dirty="0"/>
          </a:p>
          <a:p>
            <a:pPr>
              <a:buNone/>
            </a:pPr>
            <a:r>
              <a:rPr lang="en-US" dirty="0"/>
              <a:t>✅ </a:t>
            </a:r>
            <a:r>
              <a:rPr lang="en-US" i="1" dirty="0"/>
              <a:t>Recommendation: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 consistent </a:t>
            </a:r>
            <a:r>
              <a:rPr lang="en-US" b="1" dirty="0"/>
              <a:t>rank labels</a:t>
            </a:r>
            <a:r>
              <a:rPr lang="en-US" dirty="0"/>
              <a:t> and </a:t>
            </a:r>
            <a:r>
              <a:rPr lang="en-US" b="1" dirty="0"/>
              <a:t>icons (e.g., 🥇🥈🥉)</a:t>
            </a:r>
            <a:r>
              <a:rPr lang="en-US" dirty="0"/>
              <a:t> for top performers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Repeat a </a:t>
            </a:r>
            <a:r>
              <a:rPr lang="en-US" b="1" dirty="0"/>
              <a:t>consistent pattern</a:t>
            </a:r>
            <a:r>
              <a:rPr lang="en-US" dirty="0"/>
              <a:t> for each row (Rank → Avatar → Name → Score)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BA1922-2324-9771-B003-180595B1CB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431" y="1047800"/>
            <a:ext cx="1860550" cy="380428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A8F4F6-9222-2BE4-C80F-624626234C25}"/>
              </a:ext>
            </a:extLst>
          </p:cNvPr>
          <p:cNvCxnSpPr/>
          <p:nvPr/>
        </p:nvCxnSpPr>
        <p:spPr>
          <a:xfrm>
            <a:off x="1145136" y="3018734"/>
            <a:ext cx="466710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6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43FADFC8-DCE6-DEAB-6FC4-6B9748352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CEEA9650-203C-BCD2-9A17-76B0C7F608C0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A4679047-8B9B-753E-4CAE-3B30CF72AD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878526" y="880218"/>
            <a:ext cx="7039657" cy="4139450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483AF934-AA54-F5C3-9C24-420A8EADD6A6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EBB2D49C-1422-1661-862B-C82C26EFFA8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D14D2E08-5E06-A90E-F6F4-4FEFCAB48343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CBE461CA-DECA-A781-5605-12BC3214755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0" y="-609858"/>
            <a:ext cx="8960087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🎨 Leaderboard Chart – Graphic Design Evaluation</a:t>
            </a:r>
            <a:endParaRPr lang="en-GB" sz="28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95EC22CE-0F25-4FEE-7BB0-3B87163A14D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54353" y="508347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5B63EA1-409C-B1CD-318C-ABE2526792DB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818593-DE8A-9B67-92B6-96A6BF303E2B}"/>
              </a:ext>
            </a:extLst>
          </p:cNvPr>
          <p:cNvSpPr txBox="1"/>
          <p:nvPr/>
        </p:nvSpPr>
        <p:spPr>
          <a:xfrm>
            <a:off x="990794" y="1170057"/>
            <a:ext cx="476154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📐 Alignment</a:t>
            </a:r>
          </a:p>
          <a:p>
            <a:pPr>
              <a:buNone/>
            </a:pPr>
            <a:r>
              <a:rPr lang="en-US" dirty="0"/>
              <a:t>⚠️ </a:t>
            </a:r>
            <a:r>
              <a:rPr lang="en-US" i="1" dirty="0"/>
              <a:t>Issue: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Misalignment between </a:t>
            </a:r>
            <a:r>
              <a:rPr lang="en-US" b="1" dirty="0"/>
              <a:t>names, images, and ranks</a:t>
            </a:r>
            <a:r>
              <a:rPr lang="en-US" dirty="0"/>
              <a:t> creates visual noise</a:t>
            </a:r>
          </a:p>
          <a:p>
            <a:pPr>
              <a:buNone/>
            </a:pPr>
            <a:r>
              <a:rPr lang="en-US" dirty="0"/>
              <a:t>✅ </a:t>
            </a:r>
            <a:r>
              <a:rPr lang="en-US" i="1" dirty="0"/>
              <a:t>Recommendation: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a </a:t>
            </a:r>
            <a:r>
              <a:rPr lang="en-US" b="1" dirty="0"/>
              <a:t>vertical grid layout</a:t>
            </a:r>
            <a:r>
              <a:rPr lang="en-US" dirty="0"/>
              <a:t> with clear left-aligned user info and right-aligned scores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30F04-7B77-D64B-586C-AE7FADB6F11F}"/>
              </a:ext>
            </a:extLst>
          </p:cNvPr>
          <p:cNvSpPr txBox="1"/>
          <p:nvPr/>
        </p:nvSpPr>
        <p:spPr>
          <a:xfrm>
            <a:off x="932510" y="2987145"/>
            <a:ext cx="48198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📏 Proximity</a:t>
            </a:r>
          </a:p>
          <a:p>
            <a:pPr>
              <a:buNone/>
            </a:pPr>
            <a:r>
              <a:rPr lang="en-US" dirty="0"/>
              <a:t>⚠️ </a:t>
            </a:r>
            <a:r>
              <a:rPr lang="en-US" i="1" dirty="0"/>
              <a:t>Issue: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 names are </a:t>
            </a:r>
            <a:r>
              <a:rPr lang="en-US" b="1" dirty="0"/>
              <a:t>too far from their corresponding blocks</a:t>
            </a:r>
            <a:r>
              <a:rPr lang="en-US" dirty="0"/>
              <a:t>, making relationships unclear</a:t>
            </a:r>
          </a:p>
          <a:p>
            <a:pPr>
              <a:buNone/>
            </a:pPr>
            <a:r>
              <a:rPr lang="en-US" dirty="0"/>
              <a:t>✅ </a:t>
            </a:r>
            <a:r>
              <a:rPr lang="en-US" i="1" dirty="0"/>
              <a:t>Recommendation: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Group each user's </a:t>
            </a:r>
            <a:r>
              <a:rPr lang="en-US" b="1" dirty="0"/>
              <a:t>name, avatar, rank, and score</a:t>
            </a:r>
            <a:r>
              <a:rPr lang="en-US" dirty="0"/>
              <a:t> tightly as one unit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Reduce whitespace between </a:t>
            </a:r>
            <a:r>
              <a:rPr lang="en-US" b="1" dirty="0"/>
              <a:t>related data elements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968C97-73BE-75AB-31C3-B2C68D4F33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451" y="1047800"/>
            <a:ext cx="1860550" cy="380428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1B3C7B-157B-5FEA-98DE-35FAE8664168}"/>
              </a:ext>
            </a:extLst>
          </p:cNvPr>
          <p:cNvCxnSpPr/>
          <p:nvPr/>
        </p:nvCxnSpPr>
        <p:spPr>
          <a:xfrm>
            <a:off x="1012787" y="2963576"/>
            <a:ext cx="466710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75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>
          <a:extLst>
            <a:ext uri="{FF2B5EF4-FFF2-40B4-BE49-F238E27FC236}">
              <a16:creationId xmlns:a16="http://schemas.microsoft.com/office/drawing/2014/main" id="{A10444F7-72DE-D914-94AC-8F258E78C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87;p38">
            <a:extLst>
              <a:ext uri="{FF2B5EF4-FFF2-40B4-BE49-F238E27FC236}">
                <a16:creationId xmlns:a16="http://schemas.microsoft.com/office/drawing/2014/main" id="{93C8DB96-C9D6-A944-0A8D-3C18CD49988C}"/>
              </a:ext>
            </a:extLst>
          </p:cNvPr>
          <p:cNvSpPr/>
          <p:nvPr/>
        </p:nvSpPr>
        <p:spPr>
          <a:xfrm rot="-5400000">
            <a:off x="3343712" y="-841390"/>
            <a:ext cx="2456574" cy="707514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1269;p54">
            <a:extLst>
              <a:ext uri="{FF2B5EF4-FFF2-40B4-BE49-F238E27FC236}">
                <a16:creationId xmlns:a16="http://schemas.microsoft.com/office/drawing/2014/main" id="{DDAC766E-BBD7-8B60-B7EA-E43775152A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201" y="1811389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89;p60">
            <a:extLst>
              <a:ext uri="{FF2B5EF4-FFF2-40B4-BE49-F238E27FC236}">
                <a16:creationId xmlns:a16="http://schemas.microsoft.com/office/drawing/2014/main" id="{533ACE27-2E5C-393D-AD00-B0634CA550E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0123">
            <a:off x="4491249" y="945346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760;p59">
            <a:extLst>
              <a:ext uri="{FF2B5EF4-FFF2-40B4-BE49-F238E27FC236}">
                <a16:creationId xmlns:a16="http://schemas.microsoft.com/office/drawing/2014/main" id="{EEE5744E-1A82-8EE6-3FC0-AD063BC9E715}"/>
              </a:ext>
            </a:extLst>
          </p:cNvPr>
          <p:cNvSpPr txBox="1">
            <a:spLocks/>
          </p:cNvSpPr>
          <p:nvPr/>
        </p:nvSpPr>
        <p:spPr>
          <a:xfrm>
            <a:off x="1587408" y="1845205"/>
            <a:ext cx="6391962" cy="148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36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Updated Prototype After Interface Evaluation</a:t>
            </a:r>
          </a:p>
        </p:txBody>
      </p:sp>
      <p:pic>
        <p:nvPicPr>
          <p:cNvPr id="25" name="Google Shape;1270;p54">
            <a:extLst>
              <a:ext uri="{FF2B5EF4-FFF2-40B4-BE49-F238E27FC236}">
                <a16:creationId xmlns:a16="http://schemas.microsoft.com/office/drawing/2014/main" id="{D26B6535-6C73-43C7-0A9C-6A17D045B55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2635" y="2089827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44;p33">
            <a:extLst>
              <a:ext uri="{FF2B5EF4-FFF2-40B4-BE49-F238E27FC236}">
                <a16:creationId xmlns:a16="http://schemas.microsoft.com/office/drawing/2014/main" id="{48C213E9-F17C-B85A-2B05-26B85B9AA76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92967">
            <a:off x="8053314" y="1299532"/>
            <a:ext cx="710960" cy="121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73;p54">
            <a:extLst>
              <a:ext uri="{FF2B5EF4-FFF2-40B4-BE49-F238E27FC236}">
                <a16:creationId xmlns:a16="http://schemas.microsoft.com/office/drawing/2014/main" id="{18AB26CA-85EC-FC5E-D883-9097B2CC5D3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492265" flipH="1" flipV="1">
            <a:off x="-128033" y="-361427"/>
            <a:ext cx="1175189" cy="14102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5F10D6E-4A90-9FCA-DD94-FF2CAB4F1427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49</a:t>
            </a:r>
          </a:p>
        </p:txBody>
      </p:sp>
    </p:spTree>
    <p:extLst>
      <p:ext uri="{BB962C8B-B14F-4D97-AF65-F5344CB8AC3E}">
        <p14:creationId xmlns:p14="http://schemas.microsoft.com/office/powerpoint/2010/main" val="1049424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303C5B64-2076-9BD5-5102-F6847A6A7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2D4B6C20-B4A8-58C1-6B0D-06D1001B722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519827" y="1013594"/>
            <a:ext cx="7083607" cy="3662737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A45511A2-BBB2-CC68-8DF1-C31D02CA144B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BF193602-1638-3CBA-B28D-5EB049C84FC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86FCE19E-E5A7-E25C-5C0A-8F79B892CE2A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F56613A6-9BB2-458E-B18B-8F35DA64FF3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83460" y="227879"/>
            <a:ext cx="6156340" cy="66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Introduction</a:t>
            </a:r>
          </a:p>
        </p:txBody>
      </p:sp>
      <p:sp>
        <p:nvSpPr>
          <p:cNvPr id="5471" name="Google Shape;5471;p39">
            <a:extLst>
              <a:ext uri="{FF2B5EF4-FFF2-40B4-BE49-F238E27FC236}">
                <a16:creationId xmlns:a16="http://schemas.microsoft.com/office/drawing/2014/main" id="{239F20D4-C149-29F5-21E5-DBF94B3DA84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69012" y="1290381"/>
            <a:ext cx="7083616" cy="28395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🧠Theme: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Smart AI-based idle time tracking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🧾 Overview: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⏱️ Detect idle time and micro-distractions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🧩Suggest personalized activities (Productivity, Wellness, Entertainment)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🎯 Objectives: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💡 Enhance digital well-being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🔍 Track &amp; utilize downtime intelligently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👥 Stakeholders: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users, developers, mental wellness professionals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21FECA38-1069-8DBB-A956-10EE16C21EA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A3FDD24-6226-E1C6-C51A-837A146400D4}"/>
              </a:ext>
            </a:extLst>
          </p:cNvPr>
          <p:cNvSpPr/>
          <p:nvPr/>
        </p:nvSpPr>
        <p:spPr>
          <a:xfrm>
            <a:off x="8435734" y="4476750"/>
            <a:ext cx="514350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3329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79587E2F-E68A-12DD-A37A-5BB6B196C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E5793A6C-EEBB-1E0D-4736-FDD0FEDBB5CC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0574589E-BC21-D4B0-0837-48218DE6E1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358360" y="1085467"/>
            <a:ext cx="7039657" cy="3662737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C38CC5A4-839C-5346-6F50-6EAC5C71E884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AEC8B5FC-ECFE-5701-C21C-CC0FD881ACE8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6C5E13C1-DD6E-A05C-7F6C-FD05EC3D3E64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B4390E47-ED66-D884-D7ED-F2FBA1C6F89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33236" y="-615053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Updated Prototype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A0EB144B-06BC-2099-2D60-F9B5F672840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DBBDB17-C36D-D16C-4DAC-DDACE0046D6D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50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7F6AFC-F0EC-A1A2-F44E-B3FA1142C3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2375" y="1027682"/>
            <a:ext cx="1921630" cy="39919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0BB1A8-AE6C-2BB0-99B1-1B89BB7086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5695" y="1027681"/>
            <a:ext cx="1921630" cy="399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5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>
          <a:extLst>
            <a:ext uri="{FF2B5EF4-FFF2-40B4-BE49-F238E27FC236}">
              <a16:creationId xmlns:a16="http://schemas.microsoft.com/office/drawing/2014/main" id="{711F6DE6-0517-EDD8-1472-593FE780C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87;p38">
            <a:extLst>
              <a:ext uri="{FF2B5EF4-FFF2-40B4-BE49-F238E27FC236}">
                <a16:creationId xmlns:a16="http://schemas.microsoft.com/office/drawing/2014/main" id="{187E486C-3EEF-74EA-B9ED-562666A00090}"/>
              </a:ext>
            </a:extLst>
          </p:cNvPr>
          <p:cNvSpPr/>
          <p:nvPr/>
        </p:nvSpPr>
        <p:spPr>
          <a:xfrm rot="-5400000">
            <a:off x="3343712" y="-841390"/>
            <a:ext cx="2456574" cy="707514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1269;p54">
            <a:extLst>
              <a:ext uri="{FF2B5EF4-FFF2-40B4-BE49-F238E27FC236}">
                <a16:creationId xmlns:a16="http://schemas.microsoft.com/office/drawing/2014/main" id="{D1E97FA0-468E-5956-3983-C22A8DB46D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201" y="1811389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89;p60">
            <a:extLst>
              <a:ext uri="{FF2B5EF4-FFF2-40B4-BE49-F238E27FC236}">
                <a16:creationId xmlns:a16="http://schemas.microsoft.com/office/drawing/2014/main" id="{21251B2F-2F55-F122-2631-75E4D2E617D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0123">
            <a:off x="4491249" y="945346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760;p59">
            <a:extLst>
              <a:ext uri="{FF2B5EF4-FFF2-40B4-BE49-F238E27FC236}">
                <a16:creationId xmlns:a16="http://schemas.microsoft.com/office/drawing/2014/main" id="{44888866-41A8-F7CC-A944-64AECCFE2F9C}"/>
              </a:ext>
            </a:extLst>
          </p:cNvPr>
          <p:cNvSpPr txBox="1">
            <a:spLocks/>
          </p:cNvSpPr>
          <p:nvPr/>
        </p:nvSpPr>
        <p:spPr>
          <a:xfrm>
            <a:off x="1587408" y="1845205"/>
            <a:ext cx="6391962" cy="148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36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Conclusion</a:t>
            </a:r>
            <a:endParaRPr lang="en-GB" dirty="0"/>
          </a:p>
        </p:txBody>
      </p:sp>
      <p:pic>
        <p:nvPicPr>
          <p:cNvPr id="25" name="Google Shape;1270;p54">
            <a:extLst>
              <a:ext uri="{FF2B5EF4-FFF2-40B4-BE49-F238E27FC236}">
                <a16:creationId xmlns:a16="http://schemas.microsoft.com/office/drawing/2014/main" id="{02DACBE5-7B53-CC0C-3E32-216A2CD944F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2635" y="2089827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44;p33">
            <a:extLst>
              <a:ext uri="{FF2B5EF4-FFF2-40B4-BE49-F238E27FC236}">
                <a16:creationId xmlns:a16="http://schemas.microsoft.com/office/drawing/2014/main" id="{F76B5D21-E0B6-CAE9-98F0-A80DABE4177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92967">
            <a:off x="8053314" y="1299532"/>
            <a:ext cx="710960" cy="121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73;p54">
            <a:extLst>
              <a:ext uri="{FF2B5EF4-FFF2-40B4-BE49-F238E27FC236}">
                <a16:creationId xmlns:a16="http://schemas.microsoft.com/office/drawing/2014/main" id="{49AB18B2-5C07-EC03-854B-F336231D5E9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492265" flipH="1" flipV="1">
            <a:off x="-128033" y="-361427"/>
            <a:ext cx="1175189" cy="14102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D85685A-62D8-15C0-FD4D-67A44A6247E4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1568542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E5A09691-8283-3743-DEF2-D016967ED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E10E9C59-32E8-543F-B144-B29FAB9F3980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71A8D3AD-31DA-6152-BD74-21B3B10D5D7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358360" y="1085467"/>
            <a:ext cx="7039657" cy="3662737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F8E05487-3ECB-7015-31B1-5D3773917270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C4A2E781-08AE-EDF9-9D70-C1C129B0F65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869BA3C1-91CA-2BED-6DEF-1FD6A7C5A2B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19CBBA48-3DF4-42EB-0749-90CB53FFC73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33236" y="-615053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Conclusion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C65D4779-B3F9-4377-8AB2-F2361BCE1AE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C47C500-2D8F-0256-9397-C817EE377391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52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B8E032-912C-E4FD-4983-270AFB4086EC}"/>
              </a:ext>
            </a:extLst>
          </p:cNvPr>
          <p:cNvSpPr txBox="1"/>
          <p:nvPr/>
        </p:nvSpPr>
        <p:spPr>
          <a:xfrm>
            <a:off x="1677589" y="1633580"/>
            <a:ext cx="64645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🎓 Learnings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🕒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Idle behavior is context-sensitive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perceive and respond to idle time differently based on mood, location, and intent.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⚡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Micro-engagement is effective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Short, meaningful activities increase user receptiveness and reduce distraction guilt.</a:t>
            </a:r>
          </a:p>
        </p:txBody>
      </p:sp>
    </p:spTree>
    <p:extLst>
      <p:ext uri="{BB962C8B-B14F-4D97-AF65-F5344CB8AC3E}">
        <p14:creationId xmlns:p14="http://schemas.microsoft.com/office/powerpoint/2010/main" val="161823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C66B68B8-4174-334D-D3FB-CCDCA7739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5B5C207F-25EE-578D-AEF0-5A2D975B39DC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EEDAF1BC-DA61-F75C-1CEC-3CFDE11877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367786" y="1033444"/>
            <a:ext cx="7039657" cy="3662737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5A4E131A-C5A7-1CA8-AD1C-E60505659278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472ADE3A-16A7-4ED1-6D80-BCCEA8680A7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D85D2F69-1976-BFDF-86EC-7247EB2AF16A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E5C88A5D-0F48-3CE7-C45A-4F81EC7EC61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33236" y="-615053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Conclusion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40E4221E-6DF8-B55E-EB1C-E1710022D71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A6E2002-DB4D-9C10-4EE9-29663AD4C5E3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53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04C5CF-0295-67A1-01F2-BE5220A1DB01}"/>
              </a:ext>
            </a:extLst>
          </p:cNvPr>
          <p:cNvSpPr txBox="1"/>
          <p:nvPr/>
        </p:nvSpPr>
        <p:spPr>
          <a:xfrm>
            <a:off x="1215381" y="1908214"/>
            <a:ext cx="75823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⚠️ Limitations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🧠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full physiological tracking yet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tracking like heart rate or EEG not implemented in current prototype.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👥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testing pool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 are based on a small number of participants; generalizability is limited.</a:t>
            </a:r>
          </a:p>
        </p:txBody>
      </p:sp>
    </p:spTree>
    <p:extLst>
      <p:ext uri="{BB962C8B-B14F-4D97-AF65-F5344CB8AC3E}">
        <p14:creationId xmlns:p14="http://schemas.microsoft.com/office/powerpoint/2010/main" val="286953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C5447540-0942-F1EE-248F-E42D3BD8B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05057C06-952C-0BF7-2958-B06CDEA3848C}"/>
              </a:ext>
            </a:extLst>
          </p:cNvPr>
          <p:cNvSpPr/>
          <p:nvPr/>
        </p:nvSpPr>
        <p:spPr>
          <a:xfrm rot="5400000">
            <a:off x="3945672" y="-27970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CF618BD7-6DE3-6CD1-C698-CACA9869E06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358360" y="1085467"/>
            <a:ext cx="7039657" cy="3662737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13B1CDE6-CD63-93C0-DD4F-81BBBB1A8DCF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381A81B5-6069-4A0F-9907-11A1EFAE809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7963FF50-EE3B-56D6-99A5-D956581E1EEB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6F223E5B-DF8B-706F-6FF3-9F7CB533D3D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33236" y="-615053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Conclusion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FAAFC71B-D22E-2039-F202-AFBD016FCFF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43EDA6F-FA94-DB52-E819-6CC2228BA3FC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6D475C-137B-5AAE-F754-D187A59936CF}"/>
              </a:ext>
            </a:extLst>
          </p:cNvPr>
          <p:cNvSpPr txBox="1"/>
          <p:nvPr/>
        </p:nvSpPr>
        <p:spPr>
          <a:xfrm>
            <a:off x="1488268" y="1600101"/>
            <a:ext cx="69731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🔮 Future Plan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⌚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wearable data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motion, heart rate, and location data for richer idle-time detection.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🧪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testing &amp; refinement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broader usability testing to improve feedback mechanisms and content recommendations.</a:t>
            </a:r>
          </a:p>
        </p:txBody>
      </p:sp>
    </p:spTree>
    <p:extLst>
      <p:ext uri="{BB962C8B-B14F-4D97-AF65-F5344CB8AC3E}">
        <p14:creationId xmlns:p14="http://schemas.microsoft.com/office/powerpoint/2010/main" val="200348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87;p38"/>
          <p:cNvSpPr/>
          <p:nvPr/>
        </p:nvSpPr>
        <p:spPr>
          <a:xfrm rot="-5400000">
            <a:off x="2901318" y="-1490936"/>
            <a:ext cx="2456574" cy="707514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126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807" y="1161843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8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0123">
            <a:off x="4048855" y="295800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760;p59"/>
          <p:cNvSpPr txBox="1">
            <a:spLocks/>
          </p:cNvSpPr>
          <p:nvPr/>
        </p:nvSpPr>
        <p:spPr>
          <a:xfrm>
            <a:off x="1152634" y="1234973"/>
            <a:ext cx="6391962" cy="148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36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US" sz="6600" dirty="0">
                <a:latin typeface="+mj-lt"/>
              </a:rPr>
              <a:t>Thank You!</a:t>
            </a:r>
          </a:p>
        </p:txBody>
      </p:sp>
      <p:pic>
        <p:nvPicPr>
          <p:cNvPr id="28" name="Google Shape;64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746121">
            <a:off x="649159" y="2256585"/>
            <a:ext cx="1731677" cy="960898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9000"/>
              </a:srgbClr>
            </a:outerShdw>
          </a:effectLst>
        </p:spPr>
      </p:pic>
      <p:pic>
        <p:nvPicPr>
          <p:cNvPr id="29" name="Google Shape;64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700000">
            <a:off x="328224" y="2093519"/>
            <a:ext cx="1493508" cy="199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4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200012">
            <a:off x="508307" y="2491304"/>
            <a:ext cx="814722" cy="139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270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60241" y="1440281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64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2977548">
            <a:off x="6896742" y="396092"/>
            <a:ext cx="1350731" cy="749513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9000"/>
              </a:srgbClr>
            </a:outerShdw>
          </a:effectLst>
        </p:spPr>
      </p:pic>
      <p:pic>
        <p:nvPicPr>
          <p:cNvPr id="34" name="Google Shape;64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992967">
            <a:off x="7610920" y="649986"/>
            <a:ext cx="710960" cy="121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578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010731">
            <a:off x="1168352" y="3200853"/>
            <a:ext cx="400612" cy="632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73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9492265" flipH="1" flipV="1">
            <a:off x="-128033" y="-361427"/>
            <a:ext cx="1175189" cy="14102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reeform 7">
            <a:extLst>
              <a:ext uri="{FF2B5EF4-FFF2-40B4-BE49-F238E27FC236}">
                <a16:creationId xmlns:a16="http://schemas.microsoft.com/office/drawing/2014/main" id="{1C87AB8C-F3E7-8097-0C00-385A117AA544}"/>
              </a:ext>
            </a:extLst>
          </p:cNvPr>
          <p:cNvSpPr/>
          <p:nvPr/>
        </p:nvSpPr>
        <p:spPr>
          <a:xfrm>
            <a:off x="7827472" y="2611721"/>
            <a:ext cx="1161038" cy="2544108"/>
          </a:xfrm>
          <a:custGeom>
            <a:avLst/>
            <a:gdLst/>
            <a:ahLst/>
            <a:cxnLst/>
            <a:rect l="l" t="t" r="r" b="b"/>
            <a:pathLst>
              <a:path w="5046653" h="11058404">
                <a:moveTo>
                  <a:pt x="0" y="0"/>
                </a:moveTo>
                <a:lnTo>
                  <a:pt x="5046653" y="0"/>
                </a:lnTo>
                <a:lnTo>
                  <a:pt x="5046653" y="11058403"/>
                </a:lnTo>
                <a:lnTo>
                  <a:pt x="0" y="110584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D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D27CB104-C7A5-4120-89BB-025C7E9E54FF}"/>
              </a:ext>
            </a:extLst>
          </p:cNvPr>
          <p:cNvSpPr/>
          <p:nvPr/>
        </p:nvSpPr>
        <p:spPr>
          <a:xfrm>
            <a:off x="6409257" y="2487926"/>
            <a:ext cx="1303646" cy="2655574"/>
          </a:xfrm>
          <a:custGeom>
            <a:avLst/>
            <a:gdLst/>
            <a:ahLst/>
            <a:cxnLst/>
            <a:rect l="l" t="t" r="r" b="b"/>
            <a:pathLst>
              <a:path w="5297171" h="10790533">
                <a:moveTo>
                  <a:pt x="0" y="0"/>
                </a:moveTo>
                <a:lnTo>
                  <a:pt x="5297171" y="0"/>
                </a:lnTo>
                <a:lnTo>
                  <a:pt x="5297171" y="10790533"/>
                </a:lnTo>
                <a:lnTo>
                  <a:pt x="0" y="107905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D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927CAFF-EF2A-242A-54A0-8C335DD68837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30769085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>
          <a:extLst>
            <a:ext uri="{FF2B5EF4-FFF2-40B4-BE49-F238E27FC236}">
              <a16:creationId xmlns:a16="http://schemas.microsoft.com/office/drawing/2014/main" id="{4032698E-5E55-38E9-5BD9-0ED81ADEF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87;p38">
            <a:extLst>
              <a:ext uri="{FF2B5EF4-FFF2-40B4-BE49-F238E27FC236}">
                <a16:creationId xmlns:a16="http://schemas.microsoft.com/office/drawing/2014/main" id="{BD3D1494-42AA-E904-7435-EA14616E3369}"/>
              </a:ext>
            </a:extLst>
          </p:cNvPr>
          <p:cNvSpPr/>
          <p:nvPr/>
        </p:nvSpPr>
        <p:spPr>
          <a:xfrm rot="-5400000">
            <a:off x="3343712" y="-841390"/>
            <a:ext cx="2456574" cy="707514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1269;p54">
            <a:extLst>
              <a:ext uri="{FF2B5EF4-FFF2-40B4-BE49-F238E27FC236}">
                <a16:creationId xmlns:a16="http://schemas.microsoft.com/office/drawing/2014/main" id="{7FB274A3-0C27-0339-9D27-B7D33CBDFF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201" y="1811389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89;p60">
            <a:extLst>
              <a:ext uri="{FF2B5EF4-FFF2-40B4-BE49-F238E27FC236}">
                <a16:creationId xmlns:a16="http://schemas.microsoft.com/office/drawing/2014/main" id="{A015B8F2-04B0-C289-09AF-5CDD858500F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0123">
            <a:off x="4491249" y="945346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760;p59">
            <a:extLst>
              <a:ext uri="{FF2B5EF4-FFF2-40B4-BE49-F238E27FC236}">
                <a16:creationId xmlns:a16="http://schemas.microsoft.com/office/drawing/2014/main" id="{FF2C4722-BFF1-531B-DEA8-BCCCA1E4A34A}"/>
              </a:ext>
            </a:extLst>
          </p:cNvPr>
          <p:cNvSpPr txBox="1">
            <a:spLocks/>
          </p:cNvSpPr>
          <p:nvPr/>
        </p:nvSpPr>
        <p:spPr>
          <a:xfrm>
            <a:off x="1587408" y="1845205"/>
            <a:ext cx="6391962" cy="148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36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Low Fidelity Sketching</a:t>
            </a:r>
            <a:endParaRPr lang="en-GB" dirty="0"/>
          </a:p>
        </p:txBody>
      </p:sp>
      <p:pic>
        <p:nvPicPr>
          <p:cNvPr id="25" name="Google Shape;1270;p54">
            <a:extLst>
              <a:ext uri="{FF2B5EF4-FFF2-40B4-BE49-F238E27FC236}">
                <a16:creationId xmlns:a16="http://schemas.microsoft.com/office/drawing/2014/main" id="{CBA7D39D-9611-11B7-AB95-350868FD44C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2635" y="2089827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44;p33">
            <a:extLst>
              <a:ext uri="{FF2B5EF4-FFF2-40B4-BE49-F238E27FC236}">
                <a16:creationId xmlns:a16="http://schemas.microsoft.com/office/drawing/2014/main" id="{C027DAE5-9867-D159-71A8-77A1ECCF4AF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92967">
            <a:off x="8053314" y="1299532"/>
            <a:ext cx="710960" cy="121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73;p54">
            <a:extLst>
              <a:ext uri="{FF2B5EF4-FFF2-40B4-BE49-F238E27FC236}">
                <a16:creationId xmlns:a16="http://schemas.microsoft.com/office/drawing/2014/main" id="{2B6860AD-045B-3C9A-F0AC-8FA7CB48451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492265" flipH="1" flipV="1">
            <a:off x="-128033" y="-361427"/>
            <a:ext cx="1175189" cy="14102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C6B100E-5144-580C-805F-C406B820DBD4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4816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D9750D6F-7D93-7FBB-C2C2-D39B14D37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DE952480-189E-5430-7B00-BC8521C6003F}"/>
              </a:ext>
            </a:extLst>
          </p:cNvPr>
          <p:cNvSpPr/>
          <p:nvPr/>
        </p:nvSpPr>
        <p:spPr>
          <a:xfrm rot="5400000">
            <a:off x="3968522" y="-23003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D4F53969-3564-76A8-4DAE-842DF82515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519826" y="1252876"/>
            <a:ext cx="7499760" cy="3662737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DA9F0B35-5009-FF87-119F-A5D834A4DB90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42C7D72E-D61A-D516-0A7D-B9F9D45DE40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526EB7F6-27B9-454F-1110-692005A4EAE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DEA7B000-CD93-EBC1-8F8E-3F3E6595D6D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01373" y="-125764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Low Fidelity Sketching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7B751D08-7EBF-4CDF-B82A-340588C6A0C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42C30CB-7BC0-C6A2-FD46-BACBA7746F26}"/>
              </a:ext>
            </a:extLst>
          </p:cNvPr>
          <p:cNvSpPr/>
          <p:nvPr/>
        </p:nvSpPr>
        <p:spPr>
          <a:xfrm>
            <a:off x="8435734" y="4476750"/>
            <a:ext cx="514350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D36E241-1F60-8241-2328-648FC248A7D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71852" y="1520390"/>
            <a:ext cx="704551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🛠️ Process</a:t>
            </a:r>
          </a:p>
          <a:p>
            <a:pPr algn="l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📝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Sketches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💻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Mockups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🗣️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Feedback &amp; Iteration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ideas explored on paper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Converted to wireframes using digital tools (e.g., Figma/Balsamiq)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Refined based on peer/user insights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661DAB-3DF3-26C4-0A23-51CCB45F5A8C}"/>
              </a:ext>
            </a:extLst>
          </p:cNvPr>
          <p:cNvSpPr txBox="1"/>
          <p:nvPr/>
        </p:nvSpPr>
        <p:spPr>
          <a:xfrm>
            <a:off x="901373" y="3003517"/>
            <a:ext cx="691599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🎨 Sketch Themes</a:t>
            </a:r>
          </a:p>
          <a:p>
            <a:pPr>
              <a:buFont typeface="+mj-lt"/>
              <a:buAutoNum type="arabicPeriod"/>
            </a:pPr>
            <a:r>
              <a:rPr lang="en-US" dirty="0"/>
              <a:t>📊 </a:t>
            </a:r>
            <a:r>
              <a:rPr lang="en-US" b="1" dirty="0"/>
              <a:t>Idle Time Dashboard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🧩 </a:t>
            </a:r>
            <a:r>
              <a:rPr lang="en-US" b="1" dirty="0"/>
              <a:t>Activity Interface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🚫 </a:t>
            </a:r>
            <a:r>
              <a:rPr lang="en-US" b="1" dirty="0"/>
              <a:t>Distraction Tracker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🕹️ </a:t>
            </a:r>
            <a:r>
              <a:rPr lang="en-US" b="1" dirty="0"/>
              <a:t>Gamified Productivity Panel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👤 </a:t>
            </a:r>
            <a:r>
              <a:rPr lang="en-US" b="1" dirty="0"/>
              <a:t>My Profile Dashboard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🌐 </a:t>
            </a:r>
            <a:r>
              <a:rPr lang="en-US" b="1" dirty="0"/>
              <a:t>My Community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8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05909C15-D7B8-2766-53D1-293A1BA95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B8480166-77B3-3D97-6E23-FE8343E825CD}"/>
              </a:ext>
            </a:extLst>
          </p:cNvPr>
          <p:cNvSpPr/>
          <p:nvPr/>
        </p:nvSpPr>
        <p:spPr>
          <a:xfrm rot="5400000">
            <a:off x="3945672" y="-2680534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B3A4CE53-5293-8BAC-487F-14504011125B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F2D58653-B7DE-8B69-C979-C97BDF68ACF7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560EE9C5-F223-C264-9157-72D5D019822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2EA83DE3-E062-6390-7347-2E101E09AAA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89947" y="-500423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Low Fidelity Sketching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4DDE168E-8593-237E-4D55-F33D2F16C36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A113323-6BA1-E7B7-4D90-0FEBD653E3B6}"/>
              </a:ext>
            </a:extLst>
          </p:cNvPr>
          <p:cNvSpPr/>
          <p:nvPr/>
        </p:nvSpPr>
        <p:spPr>
          <a:xfrm>
            <a:off x="8435734" y="4476750"/>
            <a:ext cx="514350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1B0D3D-01CF-CE53-0C93-83B4EC9E4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6129" y="1015328"/>
            <a:ext cx="4681837" cy="400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0C7775B7-30F2-57F6-0F46-A8772CD76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05D76E84-C582-6698-E860-83D1695AE91B}"/>
              </a:ext>
            </a:extLst>
          </p:cNvPr>
          <p:cNvSpPr/>
          <p:nvPr/>
        </p:nvSpPr>
        <p:spPr>
          <a:xfrm rot="5400000">
            <a:off x="3945672" y="-2680534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FCAB5872-F5D0-92AC-816B-EE4DF771127E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26044FF0-F9AD-55CE-2BF8-005FC3A64BE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C8A54E6D-EE7D-8B6F-B3AA-6C4D9786D11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AC91B83B-EC1F-3BC1-B1D9-53C07816521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89947" y="-500423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Low Fidelity Sketching</a:t>
            </a: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340AE9D7-A9F7-8D5F-3B4E-52570CC9E71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1B3550C-FE11-5D1E-CC11-A71AD777A3E7}"/>
              </a:ext>
            </a:extLst>
          </p:cNvPr>
          <p:cNvSpPr/>
          <p:nvPr/>
        </p:nvSpPr>
        <p:spPr>
          <a:xfrm>
            <a:off x="8551819" y="4578598"/>
            <a:ext cx="514350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3147D6-0579-03F8-589B-839191BB886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596"/>
          <a:stretch/>
        </p:blipFill>
        <p:spPr>
          <a:xfrm>
            <a:off x="121669" y="821693"/>
            <a:ext cx="3078573" cy="41607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11A0D5-F704-20F4-F40B-234F35AA008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358" r="6739"/>
          <a:stretch/>
        </p:blipFill>
        <p:spPr>
          <a:xfrm>
            <a:off x="3329818" y="854722"/>
            <a:ext cx="2613942" cy="40325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976B28-CCCD-19F7-246A-180384073B7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845" r="6754" b="11835"/>
          <a:stretch/>
        </p:blipFill>
        <p:spPr>
          <a:xfrm>
            <a:off x="6132164" y="821693"/>
            <a:ext cx="2480918" cy="391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7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 Cottagecore Aesthetic Style Thesis by Slidesgo">
  <a:themeElements>
    <a:clrScheme name="Simple Light">
      <a:dk1>
        <a:srgbClr val="282520"/>
      </a:dk1>
      <a:lt1>
        <a:srgbClr val="FFFFFF"/>
      </a:lt1>
      <a:dk2>
        <a:srgbClr val="595959"/>
      </a:dk2>
      <a:lt2>
        <a:srgbClr val="EEEEEE"/>
      </a:lt2>
      <a:accent1>
        <a:srgbClr val="62693A"/>
      </a:accent1>
      <a:accent2>
        <a:srgbClr val="E5D5C3"/>
      </a:accent2>
      <a:accent3>
        <a:srgbClr val="E86160"/>
      </a:accent3>
      <a:accent4>
        <a:srgbClr val="FF967C"/>
      </a:accent4>
      <a:accent5>
        <a:srgbClr val="F5AE6C"/>
      </a:accent5>
      <a:accent6>
        <a:srgbClr val="FFF6F0"/>
      </a:accent6>
      <a:hlink>
        <a:srgbClr val="2825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</TotalTime>
  <Words>1997</Words>
  <Application>Microsoft Office PowerPoint</Application>
  <PresentationFormat>On-screen Show (16:9)</PresentationFormat>
  <Paragraphs>296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Agrandir Grand Bold</vt:lpstr>
      <vt:lpstr>Arial</vt:lpstr>
      <vt:lpstr>Times New Roman</vt:lpstr>
      <vt:lpstr>Montserrat</vt:lpstr>
      <vt:lpstr>Marcellus</vt:lpstr>
      <vt:lpstr> Cottagecore Aesthetic Style Thesis by Slidesgo</vt:lpstr>
      <vt:lpstr>Self-Tracking and Everyday Interaction with Personal Intelligences</vt:lpstr>
      <vt:lpstr>PowerPoint Presentation</vt:lpstr>
      <vt:lpstr>PowerPoint Presentation</vt:lpstr>
      <vt:lpstr>PowerPoint Presentation</vt:lpstr>
      <vt:lpstr>Introduction</vt:lpstr>
      <vt:lpstr>PowerPoint Presentation</vt:lpstr>
      <vt:lpstr>Low Fidelity Sketching</vt:lpstr>
      <vt:lpstr>Low Fidelity Sketching</vt:lpstr>
      <vt:lpstr>Low Fidelity Sketching</vt:lpstr>
      <vt:lpstr>Low Fidelity Sketching</vt:lpstr>
      <vt:lpstr>PowerPoint Presentation</vt:lpstr>
      <vt:lpstr>Background Study</vt:lpstr>
      <vt:lpstr>Background Study</vt:lpstr>
      <vt:lpstr>Background Study</vt:lpstr>
      <vt:lpstr>Background Study</vt:lpstr>
      <vt:lpstr>PowerPoint Presentation</vt:lpstr>
      <vt:lpstr>User Research – Questions</vt:lpstr>
      <vt:lpstr>User Research – Questions</vt:lpstr>
      <vt:lpstr>PowerPoint Presentation</vt:lpstr>
      <vt:lpstr>Interview Questions</vt:lpstr>
      <vt:lpstr>Interview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Interface Evaluation – Heuristic Analysis</vt:lpstr>
      <vt:lpstr>Interface Evaluation – Heuristic Analysis</vt:lpstr>
      <vt:lpstr>Interface Evaluation –Graphic Design Principles</vt:lpstr>
      <vt:lpstr>Interface Evaluation –Graphic Design Principles</vt:lpstr>
      <vt:lpstr>🎨 Leaderboard Chart– Heuristic Analysis</vt:lpstr>
      <vt:lpstr>🎨 Leaderboard Chart– Heuristic Analysis</vt:lpstr>
      <vt:lpstr>🎨 Leaderboard Chart – Graphic Design Evaluation</vt:lpstr>
      <vt:lpstr>🎨 Leaderboard Chart – Graphic Design Evaluation</vt:lpstr>
      <vt:lpstr>PowerPoint Presentation</vt:lpstr>
      <vt:lpstr>Updated Prototype</vt:lpstr>
      <vt:lpstr>PowerPoint Presentation</vt:lpstr>
      <vt:lpstr>Conclusion</vt:lpstr>
      <vt:lpstr>Conclusion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Aesthetic Style Thesis</dc:title>
  <dc:creator>Golam Kibria</dc:creator>
  <cp:lastModifiedBy>Golam Kibria</cp:lastModifiedBy>
  <cp:revision>92</cp:revision>
  <dcterms:modified xsi:type="dcterms:W3CDTF">2025-05-19T03:07:15Z</dcterms:modified>
</cp:coreProperties>
</file>